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3004800" cy="7315200"/>
  <p:notesSz cx="6858000" cy="9144000"/>
  <p:embeddedFontLst>
    <p:embeddedFont>
      <p:font typeface="Gotham Bold" charset="1" panose="00000000000000000000"/>
      <p:regular r:id="rId15"/>
    </p:embeddedFont>
    <p:embeddedFont>
      <p:font typeface="Gistesy" charset="1" panose="00000000000000000000"/>
      <p:regular r:id="rId16"/>
    </p:embeddedFont>
    <p:embeddedFont>
      <p:font typeface="Alatsi" charset="1" panose="00000500000000000000"/>
      <p:regular r:id="rId17"/>
    </p:embeddedFont>
    <p:embeddedFont>
      <p:font typeface="Canva Sans" charset="1" panose="020B0503030501040103"/>
      <p:regular r:id="rId18"/>
    </p:embeddedFont>
    <p:embeddedFont>
      <p:font typeface="Gotham Bold Italics" charset="1" panose="02000000000000000000"/>
      <p:regular r:id="rId19"/>
    </p:embeddedFont>
    <p:embeddedFont>
      <p:font typeface="Le Jour Script" charset="1" panose="02000500000000000000"/>
      <p:regular r:id="rId20"/>
    </p:embeddedFont>
    <p:embeddedFont>
      <p:font typeface="Gotham" charset="1" panose="00000000000000000000"/>
      <p:regular r:id="rId21"/>
    </p:embeddedFont>
    <p:embeddedFont>
      <p:font typeface="Canva Sans Bold" charset="1" panose="020B0803030501040103"/>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jpe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 Id="rId4"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7.jpeg" Type="http://schemas.openxmlformats.org/officeDocument/2006/relationships/image"/><Relationship Id="rId4" Target="../media/image8.jpeg" Type="http://schemas.openxmlformats.org/officeDocument/2006/relationships/image"/><Relationship Id="rId5" Target="../media/image9.jpeg" Type="http://schemas.openxmlformats.org/officeDocument/2006/relationships/image"/><Relationship Id="rId6" Target="../media/image10.jpeg" Type="http://schemas.openxmlformats.org/officeDocument/2006/relationships/image"/><Relationship Id="rId7" Target="../media/image1.png" Type="http://schemas.openxmlformats.org/officeDocument/2006/relationships/image"/><Relationship Id="rId8" Target="../media/image2.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svg" Type="http://schemas.openxmlformats.org/officeDocument/2006/relationships/image"/><Relationship Id="rId11" Target="../media/image20.png" Type="http://schemas.openxmlformats.org/officeDocument/2006/relationships/image"/><Relationship Id="rId2" Target="../media/image13.jpeg" Type="http://schemas.openxmlformats.org/officeDocument/2006/relationships/image"/><Relationship Id="rId3" Target="../media/image14.png" Type="http://schemas.openxmlformats.org/officeDocument/2006/relationships/image"/><Relationship Id="rId4" Target="../media/image15.svg" Type="http://schemas.openxmlformats.org/officeDocument/2006/relationships/image"/><Relationship Id="rId5" Target="../media/image16.png" Type="http://schemas.openxmlformats.org/officeDocument/2006/relationships/image"/><Relationship Id="rId6" Target="../media/image17.svg" Type="http://schemas.openxmlformats.org/officeDocument/2006/relationships/image"/><Relationship Id="rId7" Target="../media/image18.png" Type="http://schemas.openxmlformats.org/officeDocument/2006/relationships/image"/><Relationship Id="rId8" Target="../media/image19.svg" Type="http://schemas.openxmlformats.org/officeDocument/2006/relationships/image"/><Relationship Id="rId9" Target="../media/image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10752417" y="354137"/>
            <a:ext cx="1527213" cy="542675"/>
            <a:chOff x="0" y="0"/>
            <a:chExt cx="512736" cy="182194"/>
          </a:xfrm>
        </p:grpSpPr>
        <p:sp>
          <p:nvSpPr>
            <p:cNvPr name="Freeform 3" id="3"/>
            <p:cNvSpPr/>
            <p:nvPr/>
          </p:nvSpPr>
          <p:spPr>
            <a:xfrm flipH="false" flipV="false" rot="0">
              <a:off x="0" y="0"/>
              <a:ext cx="512736" cy="182194"/>
            </a:xfrm>
            <a:custGeom>
              <a:avLst/>
              <a:gdLst/>
              <a:ahLst/>
              <a:cxnLst/>
              <a:rect r="r" b="b" t="t" l="l"/>
              <a:pathLst>
                <a:path h="182194" w="512736">
                  <a:moveTo>
                    <a:pt x="50693" y="0"/>
                  </a:moveTo>
                  <a:lnTo>
                    <a:pt x="462042" y="0"/>
                  </a:lnTo>
                  <a:cubicBezTo>
                    <a:pt x="490039" y="0"/>
                    <a:pt x="512736" y="22696"/>
                    <a:pt x="512736" y="50693"/>
                  </a:cubicBezTo>
                  <a:lnTo>
                    <a:pt x="512736" y="131501"/>
                  </a:lnTo>
                  <a:cubicBezTo>
                    <a:pt x="512736" y="159498"/>
                    <a:pt x="490039" y="182194"/>
                    <a:pt x="462042" y="182194"/>
                  </a:cubicBezTo>
                  <a:lnTo>
                    <a:pt x="50693" y="182194"/>
                  </a:lnTo>
                  <a:cubicBezTo>
                    <a:pt x="22696" y="182194"/>
                    <a:pt x="0" y="159498"/>
                    <a:pt x="0" y="131501"/>
                  </a:cubicBezTo>
                  <a:lnTo>
                    <a:pt x="0" y="50693"/>
                  </a:lnTo>
                  <a:cubicBezTo>
                    <a:pt x="0" y="22696"/>
                    <a:pt x="22696" y="0"/>
                    <a:pt x="50693" y="0"/>
                  </a:cubicBezTo>
                  <a:close/>
                </a:path>
              </a:pathLst>
            </a:custGeom>
            <a:solidFill>
              <a:srgbClr val="7ED957"/>
            </a:solidFill>
          </p:spPr>
        </p:sp>
        <p:sp>
          <p:nvSpPr>
            <p:cNvPr name="TextBox 4" id="4"/>
            <p:cNvSpPr txBox="true"/>
            <p:nvPr/>
          </p:nvSpPr>
          <p:spPr>
            <a:xfrm>
              <a:off x="0" y="-28575"/>
              <a:ext cx="512736" cy="210769"/>
            </a:xfrm>
            <a:prstGeom prst="rect">
              <a:avLst/>
            </a:prstGeom>
          </p:spPr>
          <p:txBody>
            <a:bodyPr anchor="ctr" rtlCol="false" tIns="50800" lIns="50800" bIns="50800" rIns="50800"/>
            <a:lstStyle/>
            <a:p>
              <a:pPr algn="ctr" marL="0" indent="0" lvl="0">
                <a:lnSpc>
                  <a:spcPts val="1540"/>
                </a:lnSpc>
                <a:spcBef>
                  <a:spcPct val="0"/>
                </a:spcBef>
              </a:pPr>
              <a:r>
                <a:rPr lang="en-US" b="true" sz="1100">
                  <a:solidFill>
                    <a:srgbClr val="545454"/>
                  </a:solidFill>
                  <a:latin typeface="Gotham Bold"/>
                  <a:ea typeface="Gotham Bold"/>
                  <a:cs typeface="Gotham Bold"/>
                  <a:sym typeface="Gotham Bold"/>
                </a:rPr>
                <a:t>ABOUT US</a:t>
              </a:r>
            </a:p>
          </p:txBody>
        </p:sp>
      </p:grpSp>
      <p:grpSp>
        <p:nvGrpSpPr>
          <p:cNvPr name="Group 5" id="5"/>
          <p:cNvGrpSpPr/>
          <p:nvPr/>
        </p:nvGrpSpPr>
        <p:grpSpPr>
          <a:xfrm rot="0">
            <a:off x="731520" y="225458"/>
            <a:ext cx="2571992" cy="1012124"/>
            <a:chOff x="0" y="0"/>
            <a:chExt cx="3429323" cy="1349498"/>
          </a:xfrm>
        </p:grpSpPr>
        <p:grpSp>
          <p:nvGrpSpPr>
            <p:cNvPr name="Group 6" id="6"/>
            <p:cNvGrpSpPr/>
            <p:nvPr/>
          </p:nvGrpSpPr>
          <p:grpSpPr>
            <a:xfrm rot="0">
              <a:off x="0" y="0"/>
              <a:ext cx="1038868" cy="1038868"/>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5454"/>
              </a:solidFill>
            </p:spPr>
          </p:sp>
          <p:sp>
            <p:nvSpPr>
              <p:cNvPr name="TextBox 8" id="8"/>
              <p:cNvSpPr txBox="true"/>
              <p:nvPr/>
            </p:nvSpPr>
            <p:spPr>
              <a:xfrm>
                <a:off x="76200" y="57150"/>
                <a:ext cx="660400" cy="679450"/>
              </a:xfrm>
              <a:prstGeom prst="rect">
                <a:avLst/>
              </a:prstGeom>
            </p:spPr>
            <p:txBody>
              <a:bodyPr anchor="ctr" rtlCol="false" tIns="50800" lIns="50800" bIns="50800" rIns="50800"/>
              <a:lstStyle/>
              <a:p>
                <a:pPr algn="ctr">
                  <a:lnSpc>
                    <a:spcPts val="1260"/>
                  </a:lnSpc>
                </a:pPr>
              </a:p>
            </p:txBody>
          </p:sp>
        </p:grpSp>
        <p:sp>
          <p:nvSpPr>
            <p:cNvPr name="TextBox 9" id="9"/>
            <p:cNvSpPr txBox="true"/>
            <p:nvPr/>
          </p:nvSpPr>
          <p:spPr>
            <a:xfrm rot="0">
              <a:off x="941465" y="231357"/>
              <a:ext cx="2487858" cy="1118141"/>
            </a:xfrm>
            <a:prstGeom prst="rect">
              <a:avLst/>
            </a:prstGeom>
          </p:spPr>
          <p:txBody>
            <a:bodyPr anchor="t" rtlCol="false" tIns="0" lIns="0" bIns="0" rIns="0">
              <a:spAutoFit/>
            </a:bodyPr>
            <a:lstStyle/>
            <a:p>
              <a:pPr algn="ctr" marL="0" indent="0" lvl="0">
                <a:lnSpc>
                  <a:spcPts val="3440"/>
                </a:lnSpc>
                <a:spcBef>
                  <a:spcPct val="0"/>
                </a:spcBef>
              </a:pPr>
              <a:r>
                <a:rPr lang="en-US" sz="2457" strike="noStrike" u="none">
                  <a:solidFill>
                    <a:srgbClr val="272727"/>
                  </a:solidFill>
                  <a:latin typeface="Gistesy"/>
                  <a:ea typeface="Gistesy"/>
                  <a:cs typeface="Gistesy"/>
                  <a:sym typeface="Gistesy"/>
                </a:rPr>
                <a:t>Yamba Media </a:t>
              </a:r>
            </a:p>
            <a:p>
              <a:pPr algn="ctr" marL="0" indent="0" lvl="0">
                <a:lnSpc>
                  <a:spcPts val="3440"/>
                </a:lnSpc>
                <a:spcBef>
                  <a:spcPct val="0"/>
                </a:spcBef>
              </a:pPr>
            </a:p>
          </p:txBody>
        </p:sp>
        <p:sp>
          <p:nvSpPr>
            <p:cNvPr name="Freeform 10" id="10"/>
            <p:cNvSpPr/>
            <p:nvPr/>
          </p:nvSpPr>
          <p:spPr>
            <a:xfrm flipH="false" flipV="false" rot="0">
              <a:off x="183193" y="183193"/>
              <a:ext cx="672482" cy="672482"/>
            </a:xfrm>
            <a:custGeom>
              <a:avLst/>
              <a:gdLst/>
              <a:ahLst/>
              <a:cxnLst/>
              <a:rect r="r" b="b" t="t" l="l"/>
              <a:pathLst>
                <a:path h="672482" w="672482">
                  <a:moveTo>
                    <a:pt x="0" y="0"/>
                  </a:moveTo>
                  <a:lnTo>
                    <a:pt x="672482" y="0"/>
                  </a:lnTo>
                  <a:lnTo>
                    <a:pt x="672482" y="672482"/>
                  </a:lnTo>
                  <a:lnTo>
                    <a:pt x="0" y="67248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
        <p:nvSpPr>
          <p:cNvPr name="TextBox 11" id="11"/>
          <p:cNvSpPr txBox="true"/>
          <p:nvPr/>
        </p:nvSpPr>
        <p:spPr>
          <a:xfrm rot="0">
            <a:off x="4551916" y="2765140"/>
            <a:ext cx="6512269" cy="2973655"/>
          </a:xfrm>
          <a:prstGeom prst="rect">
            <a:avLst/>
          </a:prstGeom>
        </p:spPr>
        <p:txBody>
          <a:bodyPr anchor="t" rtlCol="false" tIns="0" lIns="0" bIns="0" rIns="0">
            <a:spAutoFit/>
          </a:bodyPr>
          <a:lstStyle/>
          <a:p>
            <a:pPr algn="ctr" marL="0" indent="0" lvl="0">
              <a:lnSpc>
                <a:spcPts val="12009"/>
              </a:lnSpc>
              <a:spcBef>
                <a:spcPct val="0"/>
              </a:spcBef>
            </a:pPr>
            <a:r>
              <a:rPr lang="en-US" sz="8578" strike="noStrike" u="none">
                <a:solidFill>
                  <a:srgbClr val="012929"/>
                </a:solidFill>
                <a:latin typeface="Gistesy"/>
                <a:ea typeface="Gistesy"/>
                <a:cs typeface="Gistesy"/>
                <a:sym typeface="Gistesy"/>
              </a:rPr>
              <a:t>Yamba Media </a:t>
            </a:r>
          </a:p>
          <a:p>
            <a:pPr algn="ctr" marL="0" indent="0" lvl="0">
              <a:lnSpc>
                <a:spcPts val="12009"/>
              </a:lnSpc>
              <a:spcBef>
                <a:spcPct val="0"/>
              </a:spcBef>
            </a:pPr>
          </a:p>
        </p:txBody>
      </p:sp>
      <p:grpSp>
        <p:nvGrpSpPr>
          <p:cNvPr name="Group 12" id="12"/>
          <p:cNvGrpSpPr/>
          <p:nvPr/>
        </p:nvGrpSpPr>
        <p:grpSpPr>
          <a:xfrm rot="0">
            <a:off x="2087518" y="2206320"/>
            <a:ext cx="2719362" cy="2719362"/>
            <a:chOff x="0" y="0"/>
            <a:chExt cx="3625816" cy="3625816"/>
          </a:xfrm>
        </p:grpSpPr>
        <p:grpSp>
          <p:nvGrpSpPr>
            <p:cNvPr name="Group 13" id="13"/>
            <p:cNvGrpSpPr/>
            <p:nvPr/>
          </p:nvGrpSpPr>
          <p:grpSpPr>
            <a:xfrm rot="0">
              <a:off x="0" y="0"/>
              <a:ext cx="3625816" cy="362581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5454"/>
              </a:solidFill>
            </p:spPr>
          </p:sp>
          <p:sp>
            <p:nvSpPr>
              <p:cNvPr name="TextBox 15" id="15"/>
              <p:cNvSpPr txBox="true"/>
              <p:nvPr/>
            </p:nvSpPr>
            <p:spPr>
              <a:xfrm>
                <a:off x="76200" y="57150"/>
                <a:ext cx="660400" cy="679450"/>
              </a:xfrm>
              <a:prstGeom prst="rect">
                <a:avLst/>
              </a:prstGeom>
            </p:spPr>
            <p:txBody>
              <a:bodyPr anchor="ctr" rtlCol="false" tIns="105203" lIns="105203" bIns="105203" rIns="105203"/>
              <a:lstStyle/>
              <a:p>
                <a:pPr algn="ctr">
                  <a:lnSpc>
                    <a:spcPts val="1260"/>
                  </a:lnSpc>
                </a:pPr>
              </a:p>
            </p:txBody>
          </p:sp>
        </p:grpSp>
        <p:sp>
          <p:nvSpPr>
            <p:cNvPr name="Freeform 16" id="16"/>
            <p:cNvSpPr/>
            <p:nvPr/>
          </p:nvSpPr>
          <p:spPr>
            <a:xfrm flipH="false" flipV="false" rot="0">
              <a:off x="639373" y="639373"/>
              <a:ext cx="2347071" cy="2347071"/>
            </a:xfrm>
            <a:custGeom>
              <a:avLst/>
              <a:gdLst/>
              <a:ahLst/>
              <a:cxnLst/>
              <a:rect r="r" b="b" t="t" l="l"/>
              <a:pathLst>
                <a:path h="2347071" w="2347071">
                  <a:moveTo>
                    <a:pt x="0" y="0"/>
                  </a:moveTo>
                  <a:lnTo>
                    <a:pt x="2347070" y="0"/>
                  </a:lnTo>
                  <a:lnTo>
                    <a:pt x="2347070" y="2347070"/>
                  </a:lnTo>
                  <a:lnTo>
                    <a:pt x="0" y="23470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202724"/>
        </a:solidFill>
      </p:bgPr>
    </p:bg>
    <p:spTree>
      <p:nvGrpSpPr>
        <p:cNvPr id="1" name=""/>
        <p:cNvGrpSpPr/>
        <p:nvPr/>
      </p:nvGrpSpPr>
      <p:grpSpPr>
        <a:xfrm>
          <a:off x="0" y="0"/>
          <a:ext cx="0" cy="0"/>
          <a:chOff x="0" y="0"/>
          <a:chExt cx="0" cy="0"/>
        </a:xfrm>
      </p:grpSpPr>
      <p:sp>
        <p:nvSpPr>
          <p:cNvPr name="TextBox 2" id="2"/>
          <p:cNvSpPr txBox="true"/>
          <p:nvPr/>
        </p:nvSpPr>
        <p:spPr>
          <a:xfrm rot="0">
            <a:off x="731520" y="2382596"/>
            <a:ext cx="5175816" cy="782688"/>
          </a:xfrm>
          <a:prstGeom prst="rect">
            <a:avLst/>
          </a:prstGeom>
        </p:spPr>
        <p:txBody>
          <a:bodyPr anchor="t" rtlCol="false" tIns="0" lIns="0" bIns="0" rIns="0">
            <a:spAutoFit/>
          </a:bodyPr>
          <a:lstStyle/>
          <a:p>
            <a:pPr algn="l">
              <a:lnSpc>
                <a:spcPts val="5831"/>
              </a:lnSpc>
            </a:pPr>
            <a:r>
              <a:rPr lang="en-US" sz="5890">
                <a:solidFill>
                  <a:srgbClr val="FFFFFF"/>
                </a:solidFill>
                <a:latin typeface="Alatsi"/>
                <a:ea typeface="Alatsi"/>
                <a:cs typeface="Alatsi"/>
                <a:sym typeface="Alatsi"/>
              </a:rPr>
              <a:t>OUR SERVICES</a:t>
            </a:r>
          </a:p>
        </p:txBody>
      </p:sp>
      <p:grpSp>
        <p:nvGrpSpPr>
          <p:cNvPr name="Group 3" id="3"/>
          <p:cNvGrpSpPr/>
          <p:nvPr/>
        </p:nvGrpSpPr>
        <p:grpSpPr>
          <a:xfrm rot="0">
            <a:off x="288425" y="3477004"/>
            <a:ext cx="12434301" cy="3106676"/>
            <a:chOff x="0" y="0"/>
            <a:chExt cx="16579068" cy="4142235"/>
          </a:xfrm>
        </p:grpSpPr>
        <p:grpSp>
          <p:nvGrpSpPr>
            <p:cNvPr name="Group 4" id="4"/>
            <p:cNvGrpSpPr/>
            <p:nvPr/>
          </p:nvGrpSpPr>
          <p:grpSpPr>
            <a:xfrm rot="0">
              <a:off x="0" y="9206"/>
              <a:ext cx="3106499" cy="1054796"/>
              <a:chOff x="0" y="0"/>
              <a:chExt cx="776765" cy="263746"/>
            </a:xfrm>
          </p:grpSpPr>
          <p:sp>
            <p:nvSpPr>
              <p:cNvPr name="Freeform 5" id="5"/>
              <p:cNvSpPr/>
              <p:nvPr/>
            </p:nvSpPr>
            <p:spPr>
              <a:xfrm flipH="false" flipV="false" rot="0">
                <a:off x="0" y="0"/>
                <a:ext cx="776765" cy="263746"/>
              </a:xfrm>
              <a:custGeom>
                <a:avLst/>
                <a:gdLst/>
                <a:ahLst/>
                <a:cxnLst/>
                <a:rect r="r" b="b" t="t" l="l"/>
                <a:pathLst>
                  <a:path h="263746" w="776765">
                    <a:moveTo>
                      <a:pt x="126270" y="0"/>
                    </a:moveTo>
                    <a:lnTo>
                      <a:pt x="650494" y="0"/>
                    </a:lnTo>
                    <a:cubicBezTo>
                      <a:pt x="720232" y="0"/>
                      <a:pt x="776765" y="56533"/>
                      <a:pt x="776765" y="126270"/>
                    </a:cubicBezTo>
                    <a:lnTo>
                      <a:pt x="776765" y="137476"/>
                    </a:lnTo>
                    <a:cubicBezTo>
                      <a:pt x="776765" y="170965"/>
                      <a:pt x="763461" y="203083"/>
                      <a:pt x="739781" y="226763"/>
                    </a:cubicBezTo>
                    <a:cubicBezTo>
                      <a:pt x="716101" y="250443"/>
                      <a:pt x="683983" y="263746"/>
                      <a:pt x="650494" y="263746"/>
                    </a:cubicBezTo>
                    <a:lnTo>
                      <a:pt x="126270" y="263746"/>
                    </a:lnTo>
                    <a:cubicBezTo>
                      <a:pt x="56533" y="263746"/>
                      <a:pt x="0" y="207213"/>
                      <a:pt x="0" y="137476"/>
                    </a:cubicBezTo>
                    <a:lnTo>
                      <a:pt x="0" y="126270"/>
                    </a:lnTo>
                    <a:cubicBezTo>
                      <a:pt x="0" y="92781"/>
                      <a:pt x="13303" y="60664"/>
                      <a:pt x="36984" y="36984"/>
                    </a:cubicBezTo>
                    <a:cubicBezTo>
                      <a:pt x="60664" y="13303"/>
                      <a:pt x="92781" y="0"/>
                      <a:pt x="126270" y="0"/>
                    </a:cubicBezTo>
                    <a:close/>
                  </a:path>
                </a:pathLst>
              </a:custGeom>
              <a:solidFill>
                <a:srgbClr val="000000">
                  <a:alpha val="0"/>
                </a:srgbClr>
              </a:solidFill>
              <a:ln w="38100" cap="rnd">
                <a:solidFill>
                  <a:srgbClr val="000000"/>
                </a:solidFill>
                <a:prstDash val="solid"/>
                <a:round/>
              </a:ln>
            </p:spPr>
          </p:sp>
          <p:sp>
            <p:nvSpPr>
              <p:cNvPr name="TextBox 6" id="6"/>
              <p:cNvSpPr txBox="true"/>
              <p:nvPr/>
            </p:nvSpPr>
            <p:spPr>
              <a:xfrm>
                <a:off x="0" y="47625"/>
                <a:ext cx="776765" cy="216121"/>
              </a:xfrm>
              <a:prstGeom prst="rect">
                <a:avLst/>
              </a:prstGeom>
            </p:spPr>
            <p:txBody>
              <a:bodyPr anchor="ctr" rtlCol="false" tIns="50800" lIns="50800" bIns="50800" rIns="50800"/>
              <a:lstStyle/>
              <a:p>
                <a:pPr algn="ctr">
                  <a:lnSpc>
                    <a:spcPts val="1798"/>
                  </a:lnSpc>
                </a:pPr>
              </a:p>
            </p:txBody>
          </p:sp>
        </p:grpSp>
        <p:grpSp>
          <p:nvGrpSpPr>
            <p:cNvPr name="Group 7" id="7"/>
            <p:cNvGrpSpPr/>
            <p:nvPr/>
          </p:nvGrpSpPr>
          <p:grpSpPr>
            <a:xfrm rot="0">
              <a:off x="6735064" y="9206"/>
              <a:ext cx="3106499" cy="1054796"/>
              <a:chOff x="0" y="0"/>
              <a:chExt cx="776765" cy="263746"/>
            </a:xfrm>
          </p:grpSpPr>
          <p:sp>
            <p:nvSpPr>
              <p:cNvPr name="Freeform 8" id="8"/>
              <p:cNvSpPr/>
              <p:nvPr/>
            </p:nvSpPr>
            <p:spPr>
              <a:xfrm flipH="false" flipV="false" rot="0">
                <a:off x="0" y="0"/>
                <a:ext cx="776765" cy="263746"/>
              </a:xfrm>
              <a:custGeom>
                <a:avLst/>
                <a:gdLst/>
                <a:ahLst/>
                <a:cxnLst/>
                <a:rect r="r" b="b" t="t" l="l"/>
                <a:pathLst>
                  <a:path h="263746" w="776765">
                    <a:moveTo>
                      <a:pt x="126270" y="0"/>
                    </a:moveTo>
                    <a:lnTo>
                      <a:pt x="650494" y="0"/>
                    </a:lnTo>
                    <a:cubicBezTo>
                      <a:pt x="720232" y="0"/>
                      <a:pt x="776765" y="56533"/>
                      <a:pt x="776765" y="126270"/>
                    </a:cubicBezTo>
                    <a:lnTo>
                      <a:pt x="776765" y="137476"/>
                    </a:lnTo>
                    <a:cubicBezTo>
                      <a:pt x="776765" y="170965"/>
                      <a:pt x="763461" y="203083"/>
                      <a:pt x="739781" y="226763"/>
                    </a:cubicBezTo>
                    <a:cubicBezTo>
                      <a:pt x="716101" y="250443"/>
                      <a:pt x="683983" y="263746"/>
                      <a:pt x="650494" y="263746"/>
                    </a:cubicBezTo>
                    <a:lnTo>
                      <a:pt x="126270" y="263746"/>
                    </a:lnTo>
                    <a:cubicBezTo>
                      <a:pt x="56533" y="263746"/>
                      <a:pt x="0" y="207213"/>
                      <a:pt x="0" y="137476"/>
                    </a:cubicBezTo>
                    <a:lnTo>
                      <a:pt x="0" y="126270"/>
                    </a:lnTo>
                    <a:cubicBezTo>
                      <a:pt x="0" y="92781"/>
                      <a:pt x="13303" y="60664"/>
                      <a:pt x="36984" y="36984"/>
                    </a:cubicBezTo>
                    <a:cubicBezTo>
                      <a:pt x="60664" y="13303"/>
                      <a:pt x="92781" y="0"/>
                      <a:pt x="126270" y="0"/>
                    </a:cubicBezTo>
                    <a:close/>
                  </a:path>
                </a:pathLst>
              </a:custGeom>
              <a:solidFill>
                <a:srgbClr val="000000">
                  <a:alpha val="0"/>
                </a:srgbClr>
              </a:solidFill>
              <a:ln w="38100" cap="rnd">
                <a:solidFill>
                  <a:srgbClr val="000000"/>
                </a:solidFill>
                <a:prstDash val="solid"/>
                <a:round/>
              </a:ln>
            </p:spPr>
          </p:sp>
          <p:sp>
            <p:nvSpPr>
              <p:cNvPr name="TextBox 9" id="9"/>
              <p:cNvSpPr txBox="true"/>
              <p:nvPr/>
            </p:nvSpPr>
            <p:spPr>
              <a:xfrm>
                <a:off x="0" y="47625"/>
                <a:ext cx="776765" cy="216121"/>
              </a:xfrm>
              <a:prstGeom prst="rect">
                <a:avLst/>
              </a:prstGeom>
            </p:spPr>
            <p:txBody>
              <a:bodyPr anchor="ctr" rtlCol="false" tIns="50800" lIns="50800" bIns="50800" rIns="50800"/>
              <a:lstStyle/>
              <a:p>
                <a:pPr algn="ctr">
                  <a:lnSpc>
                    <a:spcPts val="1798"/>
                  </a:lnSpc>
                </a:pPr>
              </a:p>
            </p:txBody>
          </p:sp>
        </p:grpSp>
        <p:grpSp>
          <p:nvGrpSpPr>
            <p:cNvPr name="Group 10" id="10"/>
            <p:cNvGrpSpPr/>
            <p:nvPr/>
          </p:nvGrpSpPr>
          <p:grpSpPr>
            <a:xfrm rot="0">
              <a:off x="6735064" y="1455415"/>
              <a:ext cx="3106499" cy="1054796"/>
              <a:chOff x="0" y="0"/>
              <a:chExt cx="776765" cy="263746"/>
            </a:xfrm>
          </p:grpSpPr>
          <p:sp>
            <p:nvSpPr>
              <p:cNvPr name="Freeform 11" id="11"/>
              <p:cNvSpPr/>
              <p:nvPr/>
            </p:nvSpPr>
            <p:spPr>
              <a:xfrm flipH="false" flipV="false" rot="0">
                <a:off x="0" y="0"/>
                <a:ext cx="776765" cy="263746"/>
              </a:xfrm>
              <a:custGeom>
                <a:avLst/>
                <a:gdLst/>
                <a:ahLst/>
                <a:cxnLst/>
                <a:rect r="r" b="b" t="t" l="l"/>
                <a:pathLst>
                  <a:path h="263746" w="776765">
                    <a:moveTo>
                      <a:pt x="126270" y="0"/>
                    </a:moveTo>
                    <a:lnTo>
                      <a:pt x="650494" y="0"/>
                    </a:lnTo>
                    <a:cubicBezTo>
                      <a:pt x="720232" y="0"/>
                      <a:pt x="776765" y="56533"/>
                      <a:pt x="776765" y="126270"/>
                    </a:cubicBezTo>
                    <a:lnTo>
                      <a:pt x="776765" y="137476"/>
                    </a:lnTo>
                    <a:cubicBezTo>
                      <a:pt x="776765" y="170965"/>
                      <a:pt x="763461" y="203083"/>
                      <a:pt x="739781" y="226763"/>
                    </a:cubicBezTo>
                    <a:cubicBezTo>
                      <a:pt x="716101" y="250443"/>
                      <a:pt x="683983" y="263746"/>
                      <a:pt x="650494" y="263746"/>
                    </a:cubicBezTo>
                    <a:lnTo>
                      <a:pt x="126270" y="263746"/>
                    </a:lnTo>
                    <a:cubicBezTo>
                      <a:pt x="56533" y="263746"/>
                      <a:pt x="0" y="207213"/>
                      <a:pt x="0" y="137476"/>
                    </a:cubicBezTo>
                    <a:lnTo>
                      <a:pt x="0" y="126270"/>
                    </a:lnTo>
                    <a:cubicBezTo>
                      <a:pt x="0" y="92781"/>
                      <a:pt x="13303" y="60664"/>
                      <a:pt x="36984" y="36984"/>
                    </a:cubicBezTo>
                    <a:cubicBezTo>
                      <a:pt x="60664" y="13303"/>
                      <a:pt x="92781" y="0"/>
                      <a:pt x="126270" y="0"/>
                    </a:cubicBezTo>
                    <a:close/>
                  </a:path>
                </a:pathLst>
              </a:custGeom>
              <a:solidFill>
                <a:srgbClr val="000000">
                  <a:alpha val="0"/>
                </a:srgbClr>
              </a:solidFill>
              <a:ln w="38100" cap="rnd">
                <a:solidFill>
                  <a:srgbClr val="000000"/>
                </a:solidFill>
                <a:prstDash val="solid"/>
                <a:round/>
              </a:ln>
            </p:spPr>
          </p:sp>
          <p:sp>
            <p:nvSpPr>
              <p:cNvPr name="TextBox 12" id="12"/>
              <p:cNvSpPr txBox="true"/>
              <p:nvPr/>
            </p:nvSpPr>
            <p:spPr>
              <a:xfrm>
                <a:off x="0" y="47625"/>
                <a:ext cx="776765" cy="216121"/>
              </a:xfrm>
              <a:prstGeom prst="rect">
                <a:avLst/>
              </a:prstGeom>
            </p:spPr>
            <p:txBody>
              <a:bodyPr anchor="ctr" rtlCol="false" tIns="50800" lIns="50800" bIns="50800" rIns="50800"/>
              <a:lstStyle/>
              <a:p>
                <a:pPr algn="ctr">
                  <a:lnSpc>
                    <a:spcPts val="1798"/>
                  </a:lnSpc>
                </a:pPr>
              </a:p>
            </p:txBody>
          </p:sp>
        </p:grpSp>
        <p:grpSp>
          <p:nvGrpSpPr>
            <p:cNvPr name="Group 13" id="13"/>
            <p:cNvGrpSpPr/>
            <p:nvPr/>
          </p:nvGrpSpPr>
          <p:grpSpPr>
            <a:xfrm rot="0">
              <a:off x="6735064" y="3087439"/>
              <a:ext cx="3106499" cy="1054796"/>
              <a:chOff x="0" y="0"/>
              <a:chExt cx="776765" cy="263746"/>
            </a:xfrm>
          </p:grpSpPr>
          <p:sp>
            <p:nvSpPr>
              <p:cNvPr name="Freeform 14" id="14"/>
              <p:cNvSpPr/>
              <p:nvPr/>
            </p:nvSpPr>
            <p:spPr>
              <a:xfrm flipH="false" flipV="false" rot="0">
                <a:off x="0" y="0"/>
                <a:ext cx="776765" cy="263746"/>
              </a:xfrm>
              <a:custGeom>
                <a:avLst/>
                <a:gdLst/>
                <a:ahLst/>
                <a:cxnLst/>
                <a:rect r="r" b="b" t="t" l="l"/>
                <a:pathLst>
                  <a:path h="263746" w="776765">
                    <a:moveTo>
                      <a:pt x="126270" y="0"/>
                    </a:moveTo>
                    <a:lnTo>
                      <a:pt x="650494" y="0"/>
                    </a:lnTo>
                    <a:cubicBezTo>
                      <a:pt x="720232" y="0"/>
                      <a:pt x="776765" y="56533"/>
                      <a:pt x="776765" y="126270"/>
                    </a:cubicBezTo>
                    <a:lnTo>
                      <a:pt x="776765" y="137476"/>
                    </a:lnTo>
                    <a:cubicBezTo>
                      <a:pt x="776765" y="170965"/>
                      <a:pt x="763461" y="203083"/>
                      <a:pt x="739781" y="226763"/>
                    </a:cubicBezTo>
                    <a:cubicBezTo>
                      <a:pt x="716101" y="250443"/>
                      <a:pt x="683983" y="263746"/>
                      <a:pt x="650494" y="263746"/>
                    </a:cubicBezTo>
                    <a:lnTo>
                      <a:pt x="126270" y="263746"/>
                    </a:lnTo>
                    <a:cubicBezTo>
                      <a:pt x="56533" y="263746"/>
                      <a:pt x="0" y="207213"/>
                      <a:pt x="0" y="137476"/>
                    </a:cubicBezTo>
                    <a:lnTo>
                      <a:pt x="0" y="126270"/>
                    </a:lnTo>
                    <a:cubicBezTo>
                      <a:pt x="0" y="92781"/>
                      <a:pt x="13303" y="60664"/>
                      <a:pt x="36984" y="36984"/>
                    </a:cubicBezTo>
                    <a:cubicBezTo>
                      <a:pt x="60664" y="13303"/>
                      <a:pt x="92781" y="0"/>
                      <a:pt x="126270" y="0"/>
                    </a:cubicBezTo>
                    <a:close/>
                  </a:path>
                </a:pathLst>
              </a:custGeom>
              <a:solidFill>
                <a:srgbClr val="000000">
                  <a:alpha val="0"/>
                </a:srgbClr>
              </a:solidFill>
              <a:ln w="38100" cap="rnd">
                <a:solidFill>
                  <a:srgbClr val="000000"/>
                </a:solidFill>
                <a:prstDash val="solid"/>
                <a:round/>
              </a:ln>
            </p:spPr>
          </p:sp>
          <p:sp>
            <p:nvSpPr>
              <p:cNvPr name="TextBox 15" id="15"/>
              <p:cNvSpPr txBox="true"/>
              <p:nvPr/>
            </p:nvSpPr>
            <p:spPr>
              <a:xfrm>
                <a:off x="0" y="47625"/>
                <a:ext cx="776765" cy="216121"/>
              </a:xfrm>
              <a:prstGeom prst="rect">
                <a:avLst/>
              </a:prstGeom>
            </p:spPr>
            <p:txBody>
              <a:bodyPr anchor="ctr" rtlCol="false" tIns="50800" lIns="50800" bIns="50800" rIns="50800"/>
              <a:lstStyle/>
              <a:p>
                <a:pPr algn="ctr">
                  <a:lnSpc>
                    <a:spcPts val="1798"/>
                  </a:lnSpc>
                </a:pPr>
              </a:p>
            </p:txBody>
          </p:sp>
        </p:grpSp>
        <p:grpSp>
          <p:nvGrpSpPr>
            <p:cNvPr name="Group 16" id="16"/>
            <p:cNvGrpSpPr/>
            <p:nvPr/>
          </p:nvGrpSpPr>
          <p:grpSpPr>
            <a:xfrm rot="0">
              <a:off x="3366311" y="9206"/>
              <a:ext cx="3106499" cy="1054796"/>
              <a:chOff x="0" y="0"/>
              <a:chExt cx="776765" cy="263746"/>
            </a:xfrm>
          </p:grpSpPr>
          <p:sp>
            <p:nvSpPr>
              <p:cNvPr name="Freeform 17" id="17"/>
              <p:cNvSpPr/>
              <p:nvPr/>
            </p:nvSpPr>
            <p:spPr>
              <a:xfrm flipH="false" flipV="false" rot="0">
                <a:off x="0" y="0"/>
                <a:ext cx="776765" cy="263746"/>
              </a:xfrm>
              <a:custGeom>
                <a:avLst/>
                <a:gdLst/>
                <a:ahLst/>
                <a:cxnLst/>
                <a:rect r="r" b="b" t="t" l="l"/>
                <a:pathLst>
                  <a:path h="263746" w="776765">
                    <a:moveTo>
                      <a:pt x="126270" y="0"/>
                    </a:moveTo>
                    <a:lnTo>
                      <a:pt x="650494" y="0"/>
                    </a:lnTo>
                    <a:cubicBezTo>
                      <a:pt x="720232" y="0"/>
                      <a:pt x="776765" y="56533"/>
                      <a:pt x="776765" y="126270"/>
                    </a:cubicBezTo>
                    <a:lnTo>
                      <a:pt x="776765" y="137476"/>
                    </a:lnTo>
                    <a:cubicBezTo>
                      <a:pt x="776765" y="170965"/>
                      <a:pt x="763461" y="203083"/>
                      <a:pt x="739781" y="226763"/>
                    </a:cubicBezTo>
                    <a:cubicBezTo>
                      <a:pt x="716101" y="250443"/>
                      <a:pt x="683983" y="263746"/>
                      <a:pt x="650494" y="263746"/>
                    </a:cubicBezTo>
                    <a:lnTo>
                      <a:pt x="126270" y="263746"/>
                    </a:lnTo>
                    <a:cubicBezTo>
                      <a:pt x="56533" y="263746"/>
                      <a:pt x="0" y="207213"/>
                      <a:pt x="0" y="137476"/>
                    </a:cubicBezTo>
                    <a:lnTo>
                      <a:pt x="0" y="126270"/>
                    </a:lnTo>
                    <a:cubicBezTo>
                      <a:pt x="0" y="92781"/>
                      <a:pt x="13303" y="60664"/>
                      <a:pt x="36984" y="36984"/>
                    </a:cubicBezTo>
                    <a:cubicBezTo>
                      <a:pt x="60664" y="13303"/>
                      <a:pt x="92781" y="0"/>
                      <a:pt x="126270" y="0"/>
                    </a:cubicBezTo>
                    <a:close/>
                  </a:path>
                </a:pathLst>
              </a:custGeom>
              <a:solidFill>
                <a:srgbClr val="000000">
                  <a:alpha val="0"/>
                </a:srgbClr>
              </a:solidFill>
              <a:ln w="38100" cap="rnd">
                <a:solidFill>
                  <a:srgbClr val="000000"/>
                </a:solidFill>
                <a:prstDash val="solid"/>
                <a:round/>
              </a:ln>
            </p:spPr>
          </p:sp>
          <p:sp>
            <p:nvSpPr>
              <p:cNvPr name="TextBox 18" id="18"/>
              <p:cNvSpPr txBox="true"/>
              <p:nvPr/>
            </p:nvSpPr>
            <p:spPr>
              <a:xfrm>
                <a:off x="0" y="47625"/>
                <a:ext cx="776765" cy="216121"/>
              </a:xfrm>
              <a:prstGeom prst="rect">
                <a:avLst/>
              </a:prstGeom>
            </p:spPr>
            <p:txBody>
              <a:bodyPr anchor="ctr" rtlCol="false" tIns="50800" lIns="50800" bIns="50800" rIns="50800"/>
              <a:lstStyle/>
              <a:p>
                <a:pPr algn="ctr">
                  <a:lnSpc>
                    <a:spcPts val="1798"/>
                  </a:lnSpc>
                </a:pPr>
              </a:p>
            </p:txBody>
          </p:sp>
        </p:grpSp>
        <p:grpSp>
          <p:nvGrpSpPr>
            <p:cNvPr name="Group 19" id="19"/>
            <p:cNvGrpSpPr/>
            <p:nvPr/>
          </p:nvGrpSpPr>
          <p:grpSpPr>
            <a:xfrm rot="0">
              <a:off x="10103816" y="9206"/>
              <a:ext cx="3106499" cy="1054796"/>
              <a:chOff x="0" y="0"/>
              <a:chExt cx="776765" cy="263746"/>
            </a:xfrm>
          </p:grpSpPr>
          <p:sp>
            <p:nvSpPr>
              <p:cNvPr name="Freeform 20" id="20"/>
              <p:cNvSpPr/>
              <p:nvPr/>
            </p:nvSpPr>
            <p:spPr>
              <a:xfrm flipH="false" flipV="false" rot="0">
                <a:off x="0" y="0"/>
                <a:ext cx="776765" cy="263746"/>
              </a:xfrm>
              <a:custGeom>
                <a:avLst/>
                <a:gdLst/>
                <a:ahLst/>
                <a:cxnLst/>
                <a:rect r="r" b="b" t="t" l="l"/>
                <a:pathLst>
                  <a:path h="263746" w="776765">
                    <a:moveTo>
                      <a:pt x="126270" y="0"/>
                    </a:moveTo>
                    <a:lnTo>
                      <a:pt x="650494" y="0"/>
                    </a:lnTo>
                    <a:cubicBezTo>
                      <a:pt x="720232" y="0"/>
                      <a:pt x="776765" y="56533"/>
                      <a:pt x="776765" y="126270"/>
                    </a:cubicBezTo>
                    <a:lnTo>
                      <a:pt x="776765" y="137476"/>
                    </a:lnTo>
                    <a:cubicBezTo>
                      <a:pt x="776765" y="170965"/>
                      <a:pt x="763461" y="203083"/>
                      <a:pt x="739781" y="226763"/>
                    </a:cubicBezTo>
                    <a:cubicBezTo>
                      <a:pt x="716101" y="250443"/>
                      <a:pt x="683983" y="263746"/>
                      <a:pt x="650494" y="263746"/>
                    </a:cubicBezTo>
                    <a:lnTo>
                      <a:pt x="126270" y="263746"/>
                    </a:lnTo>
                    <a:cubicBezTo>
                      <a:pt x="56533" y="263746"/>
                      <a:pt x="0" y="207213"/>
                      <a:pt x="0" y="137476"/>
                    </a:cubicBezTo>
                    <a:lnTo>
                      <a:pt x="0" y="126270"/>
                    </a:lnTo>
                    <a:cubicBezTo>
                      <a:pt x="0" y="92781"/>
                      <a:pt x="13303" y="60664"/>
                      <a:pt x="36984" y="36984"/>
                    </a:cubicBezTo>
                    <a:cubicBezTo>
                      <a:pt x="60664" y="13303"/>
                      <a:pt x="92781" y="0"/>
                      <a:pt x="126270" y="0"/>
                    </a:cubicBezTo>
                    <a:close/>
                  </a:path>
                </a:pathLst>
              </a:custGeom>
              <a:solidFill>
                <a:srgbClr val="000000">
                  <a:alpha val="0"/>
                </a:srgbClr>
              </a:solidFill>
              <a:ln w="38100" cap="rnd">
                <a:solidFill>
                  <a:srgbClr val="000000"/>
                </a:solidFill>
                <a:prstDash val="solid"/>
                <a:round/>
              </a:ln>
            </p:spPr>
          </p:sp>
          <p:sp>
            <p:nvSpPr>
              <p:cNvPr name="TextBox 21" id="21"/>
              <p:cNvSpPr txBox="true"/>
              <p:nvPr/>
            </p:nvSpPr>
            <p:spPr>
              <a:xfrm>
                <a:off x="0" y="47625"/>
                <a:ext cx="776765" cy="216121"/>
              </a:xfrm>
              <a:prstGeom prst="rect">
                <a:avLst/>
              </a:prstGeom>
            </p:spPr>
            <p:txBody>
              <a:bodyPr anchor="ctr" rtlCol="false" tIns="50800" lIns="50800" bIns="50800" rIns="50800"/>
              <a:lstStyle/>
              <a:p>
                <a:pPr algn="ctr">
                  <a:lnSpc>
                    <a:spcPts val="1798"/>
                  </a:lnSpc>
                </a:pPr>
              </a:p>
            </p:txBody>
          </p:sp>
        </p:grpSp>
        <p:grpSp>
          <p:nvGrpSpPr>
            <p:cNvPr name="Group 22" id="22"/>
            <p:cNvGrpSpPr/>
            <p:nvPr/>
          </p:nvGrpSpPr>
          <p:grpSpPr>
            <a:xfrm rot="0">
              <a:off x="13472569" y="0"/>
              <a:ext cx="3106499" cy="1054796"/>
              <a:chOff x="0" y="0"/>
              <a:chExt cx="776765" cy="263746"/>
            </a:xfrm>
          </p:grpSpPr>
          <p:sp>
            <p:nvSpPr>
              <p:cNvPr name="Freeform 23" id="23"/>
              <p:cNvSpPr/>
              <p:nvPr/>
            </p:nvSpPr>
            <p:spPr>
              <a:xfrm flipH="false" flipV="false" rot="0">
                <a:off x="0" y="0"/>
                <a:ext cx="776765" cy="263746"/>
              </a:xfrm>
              <a:custGeom>
                <a:avLst/>
                <a:gdLst/>
                <a:ahLst/>
                <a:cxnLst/>
                <a:rect r="r" b="b" t="t" l="l"/>
                <a:pathLst>
                  <a:path h="263746" w="776765">
                    <a:moveTo>
                      <a:pt x="126270" y="0"/>
                    </a:moveTo>
                    <a:lnTo>
                      <a:pt x="650494" y="0"/>
                    </a:lnTo>
                    <a:cubicBezTo>
                      <a:pt x="720232" y="0"/>
                      <a:pt x="776765" y="56533"/>
                      <a:pt x="776765" y="126270"/>
                    </a:cubicBezTo>
                    <a:lnTo>
                      <a:pt x="776765" y="137476"/>
                    </a:lnTo>
                    <a:cubicBezTo>
                      <a:pt x="776765" y="170965"/>
                      <a:pt x="763461" y="203083"/>
                      <a:pt x="739781" y="226763"/>
                    </a:cubicBezTo>
                    <a:cubicBezTo>
                      <a:pt x="716101" y="250443"/>
                      <a:pt x="683983" y="263746"/>
                      <a:pt x="650494" y="263746"/>
                    </a:cubicBezTo>
                    <a:lnTo>
                      <a:pt x="126270" y="263746"/>
                    </a:lnTo>
                    <a:cubicBezTo>
                      <a:pt x="56533" y="263746"/>
                      <a:pt x="0" y="207213"/>
                      <a:pt x="0" y="137476"/>
                    </a:cubicBezTo>
                    <a:lnTo>
                      <a:pt x="0" y="126270"/>
                    </a:lnTo>
                    <a:cubicBezTo>
                      <a:pt x="0" y="92781"/>
                      <a:pt x="13303" y="60664"/>
                      <a:pt x="36984" y="36984"/>
                    </a:cubicBezTo>
                    <a:cubicBezTo>
                      <a:pt x="60664" y="13303"/>
                      <a:pt x="92781" y="0"/>
                      <a:pt x="126270" y="0"/>
                    </a:cubicBezTo>
                    <a:close/>
                  </a:path>
                </a:pathLst>
              </a:custGeom>
              <a:solidFill>
                <a:srgbClr val="000000">
                  <a:alpha val="0"/>
                </a:srgbClr>
              </a:solidFill>
              <a:ln w="38100" cap="rnd">
                <a:solidFill>
                  <a:srgbClr val="000000"/>
                </a:solidFill>
                <a:prstDash val="solid"/>
                <a:round/>
              </a:ln>
            </p:spPr>
          </p:sp>
          <p:sp>
            <p:nvSpPr>
              <p:cNvPr name="TextBox 24" id="24"/>
              <p:cNvSpPr txBox="true"/>
              <p:nvPr/>
            </p:nvSpPr>
            <p:spPr>
              <a:xfrm>
                <a:off x="0" y="47625"/>
                <a:ext cx="776765" cy="216121"/>
              </a:xfrm>
              <a:prstGeom prst="rect">
                <a:avLst/>
              </a:prstGeom>
            </p:spPr>
            <p:txBody>
              <a:bodyPr anchor="ctr" rtlCol="false" tIns="50800" lIns="50800" bIns="50800" rIns="50800"/>
              <a:lstStyle/>
              <a:p>
                <a:pPr algn="ctr">
                  <a:lnSpc>
                    <a:spcPts val="1798"/>
                  </a:lnSpc>
                </a:pPr>
              </a:p>
            </p:txBody>
          </p:sp>
        </p:grpSp>
        <p:grpSp>
          <p:nvGrpSpPr>
            <p:cNvPr name="Group 25" id="25"/>
            <p:cNvGrpSpPr/>
            <p:nvPr/>
          </p:nvGrpSpPr>
          <p:grpSpPr>
            <a:xfrm rot="0">
              <a:off x="10103816" y="1455415"/>
              <a:ext cx="3106499" cy="1054796"/>
              <a:chOff x="0" y="0"/>
              <a:chExt cx="776765" cy="263746"/>
            </a:xfrm>
          </p:grpSpPr>
          <p:sp>
            <p:nvSpPr>
              <p:cNvPr name="Freeform 26" id="26"/>
              <p:cNvSpPr/>
              <p:nvPr/>
            </p:nvSpPr>
            <p:spPr>
              <a:xfrm flipH="false" flipV="false" rot="0">
                <a:off x="0" y="0"/>
                <a:ext cx="776765" cy="263746"/>
              </a:xfrm>
              <a:custGeom>
                <a:avLst/>
                <a:gdLst/>
                <a:ahLst/>
                <a:cxnLst/>
                <a:rect r="r" b="b" t="t" l="l"/>
                <a:pathLst>
                  <a:path h="263746" w="776765">
                    <a:moveTo>
                      <a:pt x="126270" y="0"/>
                    </a:moveTo>
                    <a:lnTo>
                      <a:pt x="650494" y="0"/>
                    </a:lnTo>
                    <a:cubicBezTo>
                      <a:pt x="720232" y="0"/>
                      <a:pt x="776765" y="56533"/>
                      <a:pt x="776765" y="126270"/>
                    </a:cubicBezTo>
                    <a:lnTo>
                      <a:pt x="776765" y="137476"/>
                    </a:lnTo>
                    <a:cubicBezTo>
                      <a:pt x="776765" y="170965"/>
                      <a:pt x="763461" y="203083"/>
                      <a:pt x="739781" y="226763"/>
                    </a:cubicBezTo>
                    <a:cubicBezTo>
                      <a:pt x="716101" y="250443"/>
                      <a:pt x="683983" y="263746"/>
                      <a:pt x="650494" y="263746"/>
                    </a:cubicBezTo>
                    <a:lnTo>
                      <a:pt x="126270" y="263746"/>
                    </a:lnTo>
                    <a:cubicBezTo>
                      <a:pt x="56533" y="263746"/>
                      <a:pt x="0" y="207213"/>
                      <a:pt x="0" y="137476"/>
                    </a:cubicBezTo>
                    <a:lnTo>
                      <a:pt x="0" y="126270"/>
                    </a:lnTo>
                    <a:cubicBezTo>
                      <a:pt x="0" y="92781"/>
                      <a:pt x="13303" y="60664"/>
                      <a:pt x="36984" y="36984"/>
                    </a:cubicBezTo>
                    <a:cubicBezTo>
                      <a:pt x="60664" y="13303"/>
                      <a:pt x="92781" y="0"/>
                      <a:pt x="126270" y="0"/>
                    </a:cubicBezTo>
                    <a:close/>
                  </a:path>
                </a:pathLst>
              </a:custGeom>
              <a:solidFill>
                <a:srgbClr val="000000">
                  <a:alpha val="0"/>
                </a:srgbClr>
              </a:solidFill>
              <a:ln w="38100" cap="rnd">
                <a:solidFill>
                  <a:srgbClr val="000000"/>
                </a:solidFill>
                <a:prstDash val="solid"/>
                <a:round/>
              </a:ln>
            </p:spPr>
          </p:sp>
          <p:sp>
            <p:nvSpPr>
              <p:cNvPr name="TextBox 27" id="27"/>
              <p:cNvSpPr txBox="true"/>
              <p:nvPr/>
            </p:nvSpPr>
            <p:spPr>
              <a:xfrm>
                <a:off x="0" y="47625"/>
                <a:ext cx="776765" cy="216121"/>
              </a:xfrm>
              <a:prstGeom prst="rect">
                <a:avLst/>
              </a:prstGeom>
            </p:spPr>
            <p:txBody>
              <a:bodyPr anchor="ctr" rtlCol="false" tIns="50800" lIns="50800" bIns="50800" rIns="50800"/>
              <a:lstStyle/>
              <a:p>
                <a:pPr algn="ctr">
                  <a:lnSpc>
                    <a:spcPts val="1798"/>
                  </a:lnSpc>
                </a:pPr>
              </a:p>
            </p:txBody>
          </p:sp>
        </p:grpSp>
        <p:sp>
          <p:nvSpPr>
            <p:cNvPr name="TextBox 28" id="28"/>
            <p:cNvSpPr txBox="true"/>
            <p:nvPr/>
          </p:nvSpPr>
          <p:spPr>
            <a:xfrm rot="0">
              <a:off x="268787" y="389449"/>
              <a:ext cx="2568926" cy="332300"/>
            </a:xfrm>
            <a:prstGeom prst="rect">
              <a:avLst/>
            </a:prstGeom>
          </p:spPr>
          <p:txBody>
            <a:bodyPr anchor="t" rtlCol="false" tIns="0" lIns="0" bIns="0" rIns="0">
              <a:spAutoFit/>
            </a:bodyPr>
            <a:lstStyle/>
            <a:p>
              <a:pPr algn="ctr">
                <a:lnSpc>
                  <a:spcPts val="1883"/>
                </a:lnSpc>
              </a:pPr>
              <a:r>
                <a:rPr lang="en-US" sz="1902">
                  <a:solidFill>
                    <a:srgbClr val="7ED957"/>
                  </a:solidFill>
                  <a:latin typeface="Alatsi"/>
                  <a:ea typeface="Alatsi"/>
                  <a:cs typeface="Alatsi"/>
                  <a:sym typeface="Alatsi"/>
                </a:rPr>
                <a:t>brand identity</a:t>
              </a:r>
            </a:p>
          </p:txBody>
        </p:sp>
        <p:sp>
          <p:nvSpPr>
            <p:cNvPr name="TextBox 29" id="29"/>
            <p:cNvSpPr txBox="true"/>
            <p:nvPr/>
          </p:nvSpPr>
          <p:spPr>
            <a:xfrm rot="0">
              <a:off x="7003850" y="389449"/>
              <a:ext cx="2568926" cy="332300"/>
            </a:xfrm>
            <a:prstGeom prst="rect">
              <a:avLst/>
            </a:prstGeom>
          </p:spPr>
          <p:txBody>
            <a:bodyPr anchor="t" rtlCol="false" tIns="0" lIns="0" bIns="0" rIns="0">
              <a:spAutoFit/>
            </a:bodyPr>
            <a:lstStyle/>
            <a:p>
              <a:pPr algn="ctr">
                <a:lnSpc>
                  <a:spcPts val="1883"/>
                </a:lnSpc>
              </a:pPr>
              <a:r>
                <a:rPr lang="en-US" sz="1902">
                  <a:solidFill>
                    <a:srgbClr val="7ED957"/>
                  </a:solidFill>
                  <a:latin typeface="Alatsi"/>
                  <a:ea typeface="Alatsi"/>
                  <a:cs typeface="Alatsi"/>
                  <a:sym typeface="Alatsi"/>
                </a:rPr>
                <a:t>photography</a:t>
              </a:r>
            </a:p>
          </p:txBody>
        </p:sp>
        <p:sp>
          <p:nvSpPr>
            <p:cNvPr name="TextBox 30" id="30"/>
            <p:cNvSpPr txBox="true"/>
            <p:nvPr/>
          </p:nvSpPr>
          <p:spPr>
            <a:xfrm rot="0">
              <a:off x="7003850" y="1840476"/>
              <a:ext cx="2568926" cy="332300"/>
            </a:xfrm>
            <a:prstGeom prst="rect">
              <a:avLst/>
            </a:prstGeom>
          </p:spPr>
          <p:txBody>
            <a:bodyPr anchor="t" rtlCol="false" tIns="0" lIns="0" bIns="0" rIns="0">
              <a:spAutoFit/>
            </a:bodyPr>
            <a:lstStyle/>
            <a:p>
              <a:pPr algn="ctr">
                <a:lnSpc>
                  <a:spcPts val="1883"/>
                </a:lnSpc>
              </a:pPr>
              <a:r>
                <a:rPr lang="en-US" sz="1902">
                  <a:solidFill>
                    <a:srgbClr val="7ED957"/>
                  </a:solidFill>
                  <a:latin typeface="Alatsi"/>
                  <a:ea typeface="Alatsi"/>
                  <a:cs typeface="Alatsi"/>
                  <a:sym typeface="Alatsi"/>
                </a:rPr>
                <a:t>videograghy</a:t>
              </a:r>
            </a:p>
          </p:txBody>
        </p:sp>
        <p:sp>
          <p:nvSpPr>
            <p:cNvPr name="TextBox 31" id="31"/>
            <p:cNvSpPr txBox="true"/>
            <p:nvPr/>
          </p:nvSpPr>
          <p:spPr>
            <a:xfrm rot="0">
              <a:off x="7003850" y="3472499"/>
              <a:ext cx="2568926" cy="332300"/>
            </a:xfrm>
            <a:prstGeom prst="rect">
              <a:avLst/>
            </a:prstGeom>
          </p:spPr>
          <p:txBody>
            <a:bodyPr anchor="t" rtlCol="false" tIns="0" lIns="0" bIns="0" rIns="0">
              <a:spAutoFit/>
            </a:bodyPr>
            <a:lstStyle/>
            <a:p>
              <a:pPr algn="ctr">
                <a:lnSpc>
                  <a:spcPts val="1883"/>
                </a:lnSpc>
              </a:pPr>
              <a:r>
                <a:rPr lang="en-US" sz="1902">
                  <a:solidFill>
                    <a:srgbClr val="7ED957"/>
                  </a:solidFill>
                  <a:latin typeface="Alatsi"/>
                  <a:ea typeface="Alatsi"/>
                  <a:cs typeface="Alatsi"/>
                  <a:sym typeface="Alatsi"/>
                </a:rPr>
                <a:t>audio</a:t>
              </a:r>
            </a:p>
          </p:txBody>
        </p:sp>
        <p:sp>
          <p:nvSpPr>
            <p:cNvPr name="TextBox 32" id="32"/>
            <p:cNvSpPr txBox="true"/>
            <p:nvPr/>
          </p:nvSpPr>
          <p:spPr>
            <a:xfrm rot="0">
              <a:off x="3635098" y="389449"/>
              <a:ext cx="2568926" cy="337529"/>
            </a:xfrm>
            <a:prstGeom prst="rect">
              <a:avLst/>
            </a:prstGeom>
          </p:spPr>
          <p:txBody>
            <a:bodyPr anchor="t" rtlCol="false" tIns="0" lIns="0" bIns="0" rIns="0">
              <a:spAutoFit/>
            </a:bodyPr>
            <a:lstStyle/>
            <a:p>
              <a:pPr algn="ctr">
                <a:lnSpc>
                  <a:spcPts val="1883"/>
                </a:lnSpc>
              </a:pPr>
              <a:r>
                <a:rPr lang="en-US" sz="1902">
                  <a:solidFill>
                    <a:srgbClr val="7ED957"/>
                  </a:solidFill>
                  <a:latin typeface="Alatsi"/>
                  <a:ea typeface="Alatsi"/>
                  <a:cs typeface="Alatsi"/>
                  <a:sym typeface="Alatsi"/>
                </a:rPr>
                <a:t>web design</a:t>
              </a:r>
            </a:p>
          </p:txBody>
        </p:sp>
        <p:sp>
          <p:nvSpPr>
            <p:cNvPr name="TextBox 33" id="33"/>
            <p:cNvSpPr txBox="true"/>
            <p:nvPr/>
          </p:nvSpPr>
          <p:spPr>
            <a:xfrm rot="0">
              <a:off x="10372603" y="228925"/>
              <a:ext cx="2568926" cy="644571"/>
            </a:xfrm>
            <a:prstGeom prst="rect">
              <a:avLst/>
            </a:prstGeom>
          </p:spPr>
          <p:txBody>
            <a:bodyPr anchor="t" rtlCol="false" tIns="0" lIns="0" bIns="0" rIns="0">
              <a:spAutoFit/>
            </a:bodyPr>
            <a:lstStyle/>
            <a:p>
              <a:pPr algn="ctr">
                <a:lnSpc>
                  <a:spcPts val="1883"/>
                </a:lnSpc>
              </a:pPr>
              <a:r>
                <a:rPr lang="en-US" sz="1902">
                  <a:solidFill>
                    <a:srgbClr val="7ED957"/>
                  </a:solidFill>
                  <a:latin typeface="Alatsi"/>
                  <a:ea typeface="Alatsi"/>
                  <a:cs typeface="Alatsi"/>
                  <a:sym typeface="Alatsi"/>
                </a:rPr>
                <a:t>social media management</a:t>
              </a:r>
            </a:p>
          </p:txBody>
        </p:sp>
        <p:sp>
          <p:nvSpPr>
            <p:cNvPr name="TextBox 34" id="34"/>
            <p:cNvSpPr txBox="true"/>
            <p:nvPr/>
          </p:nvSpPr>
          <p:spPr>
            <a:xfrm rot="0">
              <a:off x="13741356" y="219719"/>
              <a:ext cx="2568926" cy="644571"/>
            </a:xfrm>
            <a:prstGeom prst="rect">
              <a:avLst/>
            </a:prstGeom>
          </p:spPr>
          <p:txBody>
            <a:bodyPr anchor="t" rtlCol="false" tIns="0" lIns="0" bIns="0" rIns="0">
              <a:spAutoFit/>
            </a:bodyPr>
            <a:lstStyle/>
            <a:p>
              <a:pPr algn="ctr">
                <a:lnSpc>
                  <a:spcPts val="1883"/>
                </a:lnSpc>
              </a:pPr>
              <a:r>
                <a:rPr lang="en-US" sz="1902">
                  <a:solidFill>
                    <a:srgbClr val="7ED957"/>
                  </a:solidFill>
                  <a:latin typeface="Alatsi"/>
                  <a:ea typeface="Alatsi"/>
                  <a:cs typeface="Alatsi"/>
                  <a:sym typeface="Alatsi"/>
                </a:rPr>
                <a:t>printing </a:t>
              </a:r>
            </a:p>
            <a:p>
              <a:pPr algn="ctr">
                <a:lnSpc>
                  <a:spcPts val="1883"/>
                </a:lnSpc>
              </a:pPr>
              <a:r>
                <a:rPr lang="en-US" sz="1902">
                  <a:solidFill>
                    <a:srgbClr val="7ED957"/>
                  </a:solidFill>
                  <a:latin typeface="Alatsi"/>
                  <a:ea typeface="Alatsi"/>
                  <a:cs typeface="Alatsi"/>
                  <a:sym typeface="Alatsi"/>
                </a:rPr>
                <a:t>servives</a:t>
              </a:r>
            </a:p>
          </p:txBody>
        </p:sp>
        <p:sp>
          <p:nvSpPr>
            <p:cNvPr name="TextBox 35" id="35"/>
            <p:cNvSpPr txBox="true"/>
            <p:nvPr/>
          </p:nvSpPr>
          <p:spPr>
            <a:xfrm rot="0">
              <a:off x="10366358" y="1840476"/>
              <a:ext cx="2568926" cy="332300"/>
            </a:xfrm>
            <a:prstGeom prst="rect">
              <a:avLst/>
            </a:prstGeom>
          </p:spPr>
          <p:txBody>
            <a:bodyPr anchor="t" rtlCol="false" tIns="0" lIns="0" bIns="0" rIns="0">
              <a:spAutoFit/>
            </a:bodyPr>
            <a:lstStyle/>
            <a:p>
              <a:pPr algn="ctr">
                <a:lnSpc>
                  <a:spcPts val="1883"/>
                </a:lnSpc>
              </a:pPr>
              <a:r>
                <a:rPr lang="en-US" sz="1902">
                  <a:solidFill>
                    <a:srgbClr val="7ED957"/>
                  </a:solidFill>
                  <a:latin typeface="Alatsi"/>
                  <a:ea typeface="Alatsi"/>
                  <a:cs typeface="Alatsi"/>
                  <a:sym typeface="Alatsi"/>
                </a:rPr>
                <a:t>consultation</a:t>
              </a:r>
            </a:p>
          </p:txBody>
        </p:sp>
      </p:grpSp>
      <p:sp>
        <p:nvSpPr>
          <p:cNvPr name="TextBox 36" id="36"/>
          <p:cNvSpPr txBox="true"/>
          <p:nvPr/>
        </p:nvSpPr>
        <p:spPr>
          <a:xfrm rot="0">
            <a:off x="5536935" y="493053"/>
            <a:ext cx="1937279" cy="562660"/>
          </a:xfrm>
          <a:prstGeom prst="rect">
            <a:avLst/>
          </a:prstGeom>
        </p:spPr>
        <p:txBody>
          <a:bodyPr anchor="t" rtlCol="false" tIns="0" lIns="0" bIns="0" rIns="0">
            <a:spAutoFit/>
          </a:bodyPr>
          <a:lstStyle/>
          <a:p>
            <a:pPr algn="l">
              <a:lnSpc>
                <a:spcPts val="4268"/>
              </a:lnSpc>
            </a:pPr>
            <a:r>
              <a:rPr lang="en-US" sz="4311">
                <a:solidFill>
                  <a:srgbClr val="FFFFFF"/>
                </a:solidFill>
                <a:latin typeface="Gistesy"/>
                <a:ea typeface="Gistesy"/>
                <a:cs typeface="Gistesy"/>
                <a:sym typeface="Gistesy"/>
              </a:rPr>
              <a:t>services guide</a:t>
            </a:r>
          </a:p>
        </p:txBody>
      </p:sp>
      <p:grpSp>
        <p:nvGrpSpPr>
          <p:cNvPr name="Group 37" id="37"/>
          <p:cNvGrpSpPr/>
          <p:nvPr/>
        </p:nvGrpSpPr>
        <p:grpSpPr>
          <a:xfrm rot="0">
            <a:off x="598525" y="731520"/>
            <a:ext cx="4731763" cy="1985270"/>
            <a:chOff x="0" y="0"/>
            <a:chExt cx="6309018" cy="2647027"/>
          </a:xfrm>
        </p:grpSpPr>
        <p:grpSp>
          <p:nvGrpSpPr>
            <p:cNvPr name="Group 38" id="38"/>
            <p:cNvGrpSpPr/>
            <p:nvPr/>
          </p:nvGrpSpPr>
          <p:grpSpPr>
            <a:xfrm rot="0">
              <a:off x="0" y="0"/>
              <a:ext cx="1911233" cy="1911233"/>
              <a:chOff x="0" y="0"/>
              <a:chExt cx="812800" cy="812800"/>
            </a:xfrm>
          </p:grpSpPr>
          <p:sp>
            <p:nvSpPr>
              <p:cNvPr name="Freeform 39" id="3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5454"/>
              </a:solidFill>
            </p:spPr>
          </p:sp>
          <p:sp>
            <p:nvSpPr>
              <p:cNvPr name="TextBox 40" id="40"/>
              <p:cNvSpPr txBox="true"/>
              <p:nvPr/>
            </p:nvSpPr>
            <p:spPr>
              <a:xfrm>
                <a:off x="76200" y="57150"/>
                <a:ext cx="660400" cy="679450"/>
              </a:xfrm>
              <a:prstGeom prst="rect">
                <a:avLst/>
              </a:prstGeom>
            </p:spPr>
            <p:txBody>
              <a:bodyPr anchor="ctr" rtlCol="false" tIns="50800" lIns="50800" bIns="50800" rIns="50800"/>
              <a:lstStyle/>
              <a:p>
                <a:pPr algn="ctr">
                  <a:lnSpc>
                    <a:spcPts val="1260"/>
                  </a:lnSpc>
                </a:pPr>
              </a:p>
            </p:txBody>
          </p:sp>
        </p:grpSp>
        <p:sp>
          <p:nvSpPr>
            <p:cNvPr name="TextBox 41" id="41"/>
            <p:cNvSpPr txBox="true"/>
            <p:nvPr/>
          </p:nvSpPr>
          <p:spPr>
            <a:xfrm rot="0">
              <a:off x="1732039" y="408477"/>
              <a:ext cx="4576979" cy="2238550"/>
            </a:xfrm>
            <a:prstGeom prst="rect">
              <a:avLst/>
            </a:prstGeom>
          </p:spPr>
          <p:txBody>
            <a:bodyPr anchor="t" rtlCol="false" tIns="0" lIns="0" bIns="0" rIns="0">
              <a:spAutoFit/>
            </a:bodyPr>
            <a:lstStyle/>
            <a:p>
              <a:pPr algn="ctr">
                <a:lnSpc>
                  <a:spcPts val="7305"/>
                </a:lnSpc>
              </a:pPr>
              <a:r>
                <a:rPr lang="en-US" sz="5218">
                  <a:solidFill>
                    <a:srgbClr val="FFFFFF"/>
                  </a:solidFill>
                  <a:latin typeface="Gistesy"/>
                  <a:ea typeface="Gistesy"/>
                  <a:cs typeface="Gistesy"/>
                  <a:sym typeface="Gistesy"/>
                </a:rPr>
                <a:t>Yamba Media </a:t>
              </a:r>
            </a:p>
            <a:p>
              <a:pPr algn="ctr">
                <a:lnSpc>
                  <a:spcPts val="6330"/>
                </a:lnSpc>
                <a:spcBef>
                  <a:spcPct val="0"/>
                </a:spcBef>
              </a:pPr>
            </a:p>
          </p:txBody>
        </p:sp>
        <p:sp>
          <p:nvSpPr>
            <p:cNvPr name="Freeform 42" id="42"/>
            <p:cNvSpPr/>
            <p:nvPr/>
          </p:nvSpPr>
          <p:spPr>
            <a:xfrm flipH="false" flipV="false" rot="0">
              <a:off x="337025" y="337025"/>
              <a:ext cx="1237183" cy="1237183"/>
            </a:xfrm>
            <a:custGeom>
              <a:avLst/>
              <a:gdLst/>
              <a:ahLst/>
              <a:cxnLst/>
              <a:rect r="r" b="b" t="t" l="l"/>
              <a:pathLst>
                <a:path h="1237183" w="1237183">
                  <a:moveTo>
                    <a:pt x="0" y="0"/>
                  </a:moveTo>
                  <a:lnTo>
                    <a:pt x="1237183" y="0"/>
                  </a:lnTo>
                  <a:lnTo>
                    <a:pt x="1237183" y="1237183"/>
                  </a:lnTo>
                  <a:lnTo>
                    <a:pt x="0" y="1237183"/>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202724"/>
        </a:solidFill>
      </p:bgPr>
    </p:bg>
    <p:spTree>
      <p:nvGrpSpPr>
        <p:cNvPr id="1" name=""/>
        <p:cNvGrpSpPr/>
        <p:nvPr/>
      </p:nvGrpSpPr>
      <p:grpSpPr>
        <a:xfrm>
          <a:off x="0" y="0"/>
          <a:ext cx="0" cy="0"/>
          <a:chOff x="0" y="0"/>
          <a:chExt cx="0" cy="0"/>
        </a:xfrm>
      </p:grpSpPr>
      <p:grpSp>
        <p:nvGrpSpPr>
          <p:cNvPr name="Group 2" id="2"/>
          <p:cNvGrpSpPr/>
          <p:nvPr/>
        </p:nvGrpSpPr>
        <p:grpSpPr>
          <a:xfrm rot="0">
            <a:off x="946837" y="2058699"/>
            <a:ext cx="2927749" cy="2927749"/>
            <a:chOff x="0" y="0"/>
            <a:chExt cx="6350000" cy="6350000"/>
          </a:xfrm>
        </p:grpSpPr>
        <p:sp>
          <p:nvSpPr>
            <p:cNvPr name="Freeform 3" id="3"/>
            <p:cNvSpPr/>
            <p:nvPr/>
          </p:nvSpPr>
          <p:spPr>
            <a:xfrm flipH="false" flipV="false" rot="0">
              <a:off x="0" y="0"/>
              <a:ext cx="6350000" cy="6350000"/>
            </a:xfrm>
            <a:custGeom>
              <a:avLst/>
              <a:gdLst/>
              <a:ahLst/>
              <a:cxnLst/>
              <a:rect r="r" b="b" t="t" l="l"/>
              <a:pathLst>
                <a:path h="6350000" w="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solidFill>
              <a:srgbClr val="000000">
                <a:alpha val="0"/>
              </a:srgbClr>
            </a:solidFill>
            <a:ln w="12700">
              <a:solidFill>
                <a:srgbClr val="000000"/>
              </a:solidFill>
            </a:ln>
          </p:spPr>
        </p:sp>
      </p:grpSp>
      <p:grpSp>
        <p:nvGrpSpPr>
          <p:cNvPr name="Group 4" id="4"/>
          <p:cNvGrpSpPr/>
          <p:nvPr/>
        </p:nvGrpSpPr>
        <p:grpSpPr>
          <a:xfrm rot="0">
            <a:off x="5008565" y="2058699"/>
            <a:ext cx="2927749" cy="2927749"/>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solidFill>
              <a:srgbClr val="000000">
                <a:alpha val="0"/>
              </a:srgbClr>
            </a:solidFill>
            <a:ln w="12700">
              <a:solidFill>
                <a:srgbClr val="000000"/>
              </a:solidFill>
            </a:ln>
          </p:spPr>
        </p:sp>
      </p:grpSp>
      <p:grpSp>
        <p:nvGrpSpPr>
          <p:cNvPr name="Group 6" id="6"/>
          <p:cNvGrpSpPr/>
          <p:nvPr/>
        </p:nvGrpSpPr>
        <p:grpSpPr>
          <a:xfrm rot="0">
            <a:off x="9070294" y="2058699"/>
            <a:ext cx="2927749" cy="2927749"/>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solidFill>
              <a:srgbClr val="000000">
                <a:alpha val="0"/>
              </a:srgbClr>
            </a:solidFill>
            <a:ln w="12700">
              <a:solidFill>
                <a:srgbClr val="000000"/>
              </a:solidFill>
            </a:ln>
          </p:spPr>
        </p:sp>
      </p:grpSp>
      <p:grpSp>
        <p:nvGrpSpPr>
          <p:cNvPr name="Group 8" id="8"/>
          <p:cNvGrpSpPr/>
          <p:nvPr/>
        </p:nvGrpSpPr>
        <p:grpSpPr>
          <a:xfrm rot="0">
            <a:off x="982090" y="5865734"/>
            <a:ext cx="2887811" cy="617220"/>
            <a:chOff x="0" y="0"/>
            <a:chExt cx="969533" cy="207221"/>
          </a:xfrm>
        </p:grpSpPr>
        <p:sp>
          <p:nvSpPr>
            <p:cNvPr name="Freeform 9" id="9"/>
            <p:cNvSpPr/>
            <p:nvPr/>
          </p:nvSpPr>
          <p:spPr>
            <a:xfrm flipH="false" flipV="false" rot="0">
              <a:off x="0" y="0"/>
              <a:ext cx="969533" cy="207221"/>
            </a:xfrm>
            <a:custGeom>
              <a:avLst/>
              <a:gdLst/>
              <a:ahLst/>
              <a:cxnLst/>
              <a:rect r="r" b="b" t="t" l="l"/>
              <a:pathLst>
                <a:path h="207221" w="969533">
                  <a:moveTo>
                    <a:pt x="5362" y="0"/>
                  </a:moveTo>
                  <a:lnTo>
                    <a:pt x="964171" y="0"/>
                  </a:lnTo>
                  <a:cubicBezTo>
                    <a:pt x="967133" y="0"/>
                    <a:pt x="969533" y="2401"/>
                    <a:pt x="969533" y="5362"/>
                  </a:cubicBezTo>
                  <a:lnTo>
                    <a:pt x="969533" y="201859"/>
                  </a:lnTo>
                  <a:cubicBezTo>
                    <a:pt x="969533" y="203281"/>
                    <a:pt x="968968" y="204645"/>
                    <a:pt x="967963" y="205651"/>
                  </a:cubicBezTo>
                  <a:cubicBezTo>
                    <a:pt x="966957" y="206656"/>
                    <a:pt x="965593" y="207221"/>
                    <a:pt x="964171" y="207221"/>
                  </a:cubicBezTo>
                  <a:lnTo>
                    <a:pt x="5362" y="207221"/>
                  </a:lnTo>
                  <a:cubicBezTo>
                    <a:pt x="3940" y="207221"/>
                    <a:pt x="2576" y="206656"/>
                    <a:pt x="1570" y="205651"/>
                  </a:cubicBezTo>
                  <a:cubicBezTo>
                    <a:pt x="565" y="204645"/>
                    <a:pt x="0" y="203281"/>
                    <a:pt x="0" y="201859"/>
                  </a:cubicBezTo>
                  <a:lnTo>
                    <a:pt x="0" y="5362"/>
                  </a:lnTo>
                  <a:cubicBezTo>
                    <a:pt x="0" y="3940"/>
                    <a:pt x="565" y="2576"/>
                    <a:pt x="1570" y="1570"/>
                  </a:cubicBezTo>
                  <a:cubicBezTo>
                    <a:pt x="2576" y="565"/>
                    <a:pt x="3940" y="0"/>
                    <a:pt x="5362" y="0"/>
                  </a:cubicBezTo>
                  <a:close/>
                </a:path>
              </a:pathLst>
            </a:custGeom>
            <a:solidFill>
              <a:srgbClr val="7ED957"/>
            </a:solidFill>
            <a:ln cap="sq">
              <a:noFill/>
              <a:prstDash val="solid"/>
              <a:miter/>
            </a:ln>
          </p:spPr>
        </p:sp>
        <p:sp>
          <p:nvSpPr>
            <p:cNvPr name="TextBox 10" id="10"/>
            <p:cNvSpPr txBox="true"/>
            <p:nvPr/>
          </p:nvSpPr>
          <p:spPr>
            <a:xfrm>
              <a:off x="0" y="-28575"/>
              <a:ext cx="969533" cy="235796"/>
            </a:xfrm>
            <a:prstGeom prst="rect">
              <a:avLst/>
            </a:prstGeom>
          </p:spPr>
          <p:txBody>
            <a:bodyPr anchor="ctr" rtlCol="false" tIns="50800" lIns="50800" bIns="50800" rIns="50800"/>
            <a:lstStyle/>
            <a:p>
              <a:pPr algn="ctr" marL="0" indent="0" lvl="0">
                <a:lnSpc>
                  <a:spcPts val="1540"/>
                </a:lnSpc>
                <a:spcBef>
                  <a:spcPct val="0"/>
                </a:spcBef>
              </a:pPr>
              <a:r>
                <a:rPr lang="en-US" b="true" sz="1100" strike="noStrike" u="none">
                  <a:solidFill>
                    <a:srgbClr val="012929"/>
                  </a:solidFill>
                  <a:latin typeface="Gotham Bold"/>
                  <a:ea typeface="Gotham Bold"/>
                  <a:cs typeface="Gotham Bold"/>
                  <a:sym typeface="Gotham Bold"/>
                </a:rPr>
                <a:t>LISTEN TO SEASON 1</a:t>
              </a:r>
            </a:p>
          </p:txBody>
        </p:sp>
      </p:grpSp>
      <p:grpSp>
        <p:nvGrpSpPr>
          <p:cNvPr name="Group 11" id="11"/>
          <p:cNvGrpSpPr/>
          <p:nvPr/>
        </p:nvGrpSpPr>
        <p:grpSpPr>
          <a:xfrm rot="0">
            <a:off x="9079216" y="5886277"/>
            <a:ext cx="2918827" cy="617220"/>
            <a:chOff x="0" y="0"/>
            <a:chExt cx="979946" cy="207221"/>
          </a:xfrm>
        </p:grpSpPr>
        <p:sp>
          <p:nvSpPr>
            <p:cNvPr name="Freeform 12" id="12"/>
            <p:cNvSpPr/>
            <p:nvPr/>
          </p:nvSpPr>
          <p:spPr>
            <a:xfrm flipH="false" flipV="false" rot="0">
              <a:off x="0" y="0"/>
              <a:ext cx="979946" cy="207221"/>
            </a:xfrm>
            <a:custGeom>
              <a:avLst/>
              <a:gdLst/>
              <a:ahLst/>
              <a:cxnLst/>
              <a:rect r="r" b="b" t="t" l="l"/>
              <a:pathLst>
                <a:path h="207221" w="979946">
                  <a:moveTo>
                    <a:pt x="5305" y="0"/>
                  </a:moveTo>
                  <a:lnTo>
                    <a:pt x="974642" y="0"/>
                  </a:lnTo>
                  <a:cubicBezTo>
                    <a:pt x="977571" y="0"/>
                    <a:pt x="979946" y="2375"/>
                    <a:pt x="979946" y="5305"/>
                  </a:cubicBezTo>
                  <a:lnTo>
                    <a:pt x="979946" y="201916"/>
                  </a:lnTo>
                  <a:cubicBezTo>
                    <a:pt x="979946" y="204846"/>
                    <a:pt x="977571" y="207221"/>
                    <a:pt x="974642" y="207221"/>
                  </a:cubicBezTo>
                  <a:lnTo>
                    <a:pt x="5305" y="207221"/>
                  </a:lnTo>
                  <a:cubicBezTo>
                    <a:pt x="3898" y="207221"/>
                    <a:pt x="2549" y="206662"/>
                    <a:pt x="1554" y="205667"/>
                  </a:cubicBezTo>
                  <a:cubicBezTo>
                    <a:pt x="559" y="204672"/>
                    <a:pt x="0" y="203323"/>
                    <a:pt x="0" y="201916"/>
                  </a:cubicBezTo>
                  <a:lnTo>
                    <a:pt x="0" y="5305"/>
                  </a:lnTo>
                  <a:cubicBezTo>
                    <a:pt x="0" y="2375"/>
                    <a:pt x="2375" y="0"/>
                    <a:pt x="5305" y="0"/>
                  </a:cubicBezTo>
                  <a:close/>
                </a:path>
              </a:pathLst>
            </a:custGeom>
            <a:solidFill>
              <a:srgbClr val="7ED957"/>
            </a:solidFill>
            <a:ln cap="sq">
              <a:noFill/>
              <a:prstDash val="solid"/>
              <a:miter/>
            </a:ln>
          </p:spPr>
        </p:sp>
        <p:sp>
          <p:nvSpPr>
            <p:cNvPr name="TextBox 13" id="13"/>
            <p:cNvSpPr txBox="true"/>
            <p:nvPr/>
          </p:nvSpPr>
          <p:spPr>
            <a:xfrm>
              <a:off x="0" y="-28575"/>
              <a:ext cx="979946" cy="235796"/>
            </a:xfrm>
            <a:prstGeom prst="rect">
              <a:avLst/>
            </a:prstGeom>
          </p:spPr>
          <p:txBody>
            <a:bodyPr anchor="ctr" rtlCol="false" tIns="50800" lIns="50800" bIns="50800" rIns="50800"/>
            <a:lstStyle/>
            <a:p>
              <a:pPr algn="ctr" marL="0" indent="0" lvl="0">
                <a:lnSpc>
                  <a:spcPts val="1540"/>
                </a:lnSpc>
                <a:spcBef>
                  <a:spcPct val="0"/>
                </a:spcBef>
              </a:pPr>
              <a:r>
                <a:rPr lang="en-US" b="true" sz="1100">
                  <a:solidFill>
                    <a:srgbClr val="012929"/>
                  </a:solidFill>
                  <a:latin typeface="Gotham Bold"/>
                  <a:ea typeface="Gotham Bold"/>
                  <a:cs typeface="Gotham Bold"/>
                  <a:sym typeface="Gotham Bold"/>
                </a:rPr>
                <a:t>WATCH THE PLAYLIST</a:t>
              </a:r>
            </a:p>
          </p:txBody>
        </p:sp>
      </p:grpSp>
      <p:grpSp>
        <p:nvGrpSpPr>
          <p:cNvPr name="Group 14" id="14"/>
          <p:cNvGrpSpPr/>
          <p:nvPr/>
        </p:nvGrpSpPr>
        <p:grpSpPr>
          <a:xfrm rot="0">
            <a:off x="5046161" y="5865734"/>
            <a:ext cx="2887811" cy="617220"/>
            <a:chOff x="0" y="0"/>
            <a:chExt cx="969533" cy="207221"/>
          </a:xfrm>
        </p:grpSpPr>
        <p:sp>
          <p:nvSpPr>
            <p:cNvPr name="Freeform 15" id="15"/>
            <p:cNvSpPr/>
            <p:nvPr/>
          </p:nvSpPr>
          <p:spPr>
            <a:xfrm flipH="false" flipV="false" rot="0">
              <a:off x="0" y="0"/>
              <a:ext cx="969533" cy="207221"/>
            </a:xfrm>
            <a:custGeom>
              <a:avLst/>
              <a:gdLst/>
              <a:ahLst/>
              <a:cxnLst/>
              <a:rect r="r" b="b" t="t" l="l"/>
              <a:pathLst>
                <a:path h="207221" w="969533">
                  <a:moveTo>
                    <a:pt x="5362" y="0"/>
                  </a:moveTo>
                  <a:lnTo>
                    <a:pt x="964171" y="0"/>
                  </a:lnTo>
                  <a:cubicBezTo>
                    <a:pt x="967133" y="0"/>
                    <a:pt x="969533" y="2401"/>
                    <a:pt x="969533" y="5362"/>
                  </a:cubicBezTo>
                  <a:lnTo>
                    <a:pt x="969533" y="201859"/>
                  </a:lnTo>
                  <a:cubicBezTo>
                    <a:pt x="969533" y="203281"/>
                    <a:pt x="968968" y="204645"/>
                    <a:pt x="967963" y="205651"/>
                  </a:cubicBezTo>
                  <a:cubicBezTo>
                    <a:pt x="966957" y="206656"/>
                    <a:pt x="965593" y="207221"/>
                    <a:pt x="964171" y="207221"/>
                  </a:cubicBezTo>
                  <a:lnTo>
                    <a:pt x="5362" y="207221"/>
                  </a:lnTo>
                  <a:cubicBezTo>
                    <a:pt x="3940" y="207221"/>
                    <a:pt x="2576" y="206656"/>
                    <a:pt x="1570" y="205651"/>
                  </a:cubicBezTo>
                  <a:cubicBezTo>
                    <a:pt x="565" y="204645"/>
                    <a:pt x="0" y="203281"/>
                    <a:pt x="0" y="201859"/>
                  </a:cubicBezTo>
                  <a:lnTo>
                    <a:pt x="0" y="5362"/>
                  </a:lnTo>
                  <a:cubicBezTo>
                    <a:pt x="0" y="3940"/>
                    <a:pt x="565" y="2576"/>
                    <a:pt x="1570" y="1570"/>
                  </a:cubicBezTo>
                  <a:cubicBezTo>
                    <a:pt x="2576" y="565"/>
                    <a:pt x="3940" y="0"/>
                    <a:pt x="5362" y="0"/>
                  </a:cubicBezTo>
                  <a:close/>
                </a:path>
              </a:pathLst>
            </a:custGeom>
            <a:solidFill>
              <a:srgbClr val="7ED957"/>
            </a:solidFill>
            <a:ln cap="sq">
              <a:noFill/>
              <a:prstDash val="solid"/>
              <a:miter/>
            </a:ln>
          </p:spPr>
        </p:sp>
        <p:sp>
          <p:nvSpPr>
            <p:cNvPr name="TextBox 16" id="16"/>
            <p:cNvSpPr txBox="true"/>
            <p:nvPr/>
          </p:nvSpPr>
          <p:spPr>
            <a:xfrm>
              <a:off x="0" y="-28575"/>
              <a:ext cx="969533" cy="235796"/>
            </a:xfrm>
            <a:prstGeom prst="rect">
              <a:avLst/>
            </a:prstGeom>
          </p:spPr>
          <p:txBody>
            <a:bodyPr anchor="ctr" rtlCol="false" tIns="50800" lIns="50800" bIns="50800" rIns="50800"/>
            <a:lstStyle/>
            <a:p>
              <a:pPr algn="ctr" marL="0" indent="0" lvl="0">
                <a:lnSpc>
                  <a:spcPts val="1540"/>
                </a:lnSpc>
                <a:spcBef>
                  <a:spcPct val="0"/>
                </a:spcBef>
              </a:pPr>
              <a:r>
                <a:rPr lang="en-US" b="true" sz="1100">
                  <a:solidFill>
                    <a:srgbClr val="012929"/>
                  </a:solidFill>
                  <a:latin typeface="Gotham Bold"/>
                  <a:ea typeface="Gotham Bold"/>
                  <a:cs typeface="Gotham Bold"/>
                  <a:sym typeface="Gotham Bold"/>
                </a:rPr>
                <a:t>WATCH THE FILM</a:t>
              </a:r>
            </a:p>
          </p:txBody>
        </p:sp>
      </p:grpSp>
      <p:grpSp>
        <p:nvGrpSpPr>
          <p:cNvPr name="Group 17" id="17"/>
          <p:cNvGrpSpPr/>
          <p:nvPr/>
        </p:nvGrpSpPr>
        <p:grpSpPr>
          <a:xfrm rot="0">
            <a:off x="962121" y="2041554"/>
            <a:ext cx="2938797" cy="2927749"/>
            <a:chOff x="0" y="0"/>
            <a:chExt cx="6373960" cy="6350000"/>
          </a:xfrm>
        </p:grpSpPr>
        <p:sp>
          <p:nvSpPr>
            <p:cNvPr name="Freeform 18" id="18"/>
            <p:cNvSpPr/>
            <p:nvPr/>
          </p:nvSpPr>
          <p:spPr>
            <a:xfrm flipH="false" flipV="false" rot="0">
              <a:off x="0" y="0"/>
              <a:ext cx="6373961" cy="6350000"/>
            </a:xfrm>
            <a:custGeom>
              <a:avLst/>
              <a:gdLst/>
              <a:ahLst/>
              <a:cxnLst/>
              <a:rect r="r" b="b" t="t" l="l"/>
              <a:pathLst>
                <a:path h="6350000" w="6373961">
                  <a:moveTo>
                    <a:pt x="5736564" y="6350000"/>
                  </a:moveTo>
                  <a:lnTo>
                    <a:pt x="637396" y="6350000"/>
                  </a:lnTo>
                  <a:cubicBezTo>
                    <a:pt x="285553" y="6350000"/>
                    <a:pt x="0" y="6065520"/>
                    <a:pt x="0" y="5715000"/>
                  </a:cubicBezTo>
                  <a:lnTo>
                    <a:pt x="0" y="635000"/>
                  </a:lnTo>
                  <a:cubicBezTo>
                    <a:pt x="0" y="284480"/>
                    <a:pt x="285553" y="0"/>
                    <a:pt x="637396" y="0"/>
                  </a:cubicBezTo>
                  <a:lnTo>
                    <a:pt x="5736564" y="0"/>
                  </a:lnTo>
                  <a:cubicBezTo>
                    <a:pt x="6088407" y="0"/>
                    <a:pt x="6373961" y="284480"/>
                    <a:pt x="6373961" y="635000"/>
                  </a:cubicBezTo>
                  <a:lnTo>
                    <a:pt x="6373961" y="5715000"/>
                  </a:lnTo>
                  <a:cubicBezTo>
                    <a:pt x="6373961" y="6065520"/>
                    <a:pt x="6088407" y="6350000"/>
                    <a:pt x="5736564" y="6350000"/>
                  </a:cubicBezTo>
                  <a:close/>
                </a:path>
              </a:pathLst>
            </a:custGeom>
            <a:blipFill>
              <a:blip r:embed="rId2"/>
              <a:stretch>
                <a:fillRect l="-5689" t="0" r="-71420" b="0"/>
              </a:stretch>
            </a:blipFill>
          </p:spPr>
        </p:sp>
      </p:grpSp>
      <p:grpSp>
        <p:nvGrpSpPr>
          <p:cNvPr name="Group 19" id="19"/>
          <p:cNvGrpSpPr/>
          <p:nvPr/>
        </p:nvGrpSpPr>
        <p:grpSpPr>
          <a:xfrm rot="0">
            <a:off x="5026192" y="2041554"/>
            <a:ext cx="2927749" cy="2927749"/>
            <a:chOff x="0" y="0"/>
            <a:chExt cx="6350000" cy="6350000"/>
          </a:xfrm>
        </p:grpSpPr>
        <p:sp>
          <p:nvSpPr>
            <p:cNvPr name="Freeform 20" id="20"/>
            <p:cNvSpPr/>
            <p:nvPr/>
          </p:nvSpPr>
          <p:spPr>
            <a:xfrm flipH="false" flipV="false" rot="0">
              <a:off x="0" y="0"/>
              <a:ext cx="6350000" cy="6350000"/>
            </a:xfrm>
            <a:custGeom>
              <a:avLst/>
              <a:gdLst/>
              <a:ahLst/>
              <a:cxnLst/>
              <a:rect r="r" b="b" t="t" l="l"/>
              <a:pathLst>
                <a:path h="6350000" w="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blipFill>
              <a:blip r:embed="rId3"/>
              <a:stretch>
                <a:fillRect l="0" t="-38888" r="0" b="-38888"/>
              </a:stretch>
            </a:blipFill>
          </p:spPr>
        </p:sp>
      </p:grpSp>
      <p:grpSp>
        <p:nvGrpSpPr>
          <p:cNvPr name="Group 21" id="21"/>
          <p:cNvGrpSpPr/>
          <p:nvPr/>
        </p:nvGrpSpPr>
        <p:grpSpPr>
          <a:xfrm rot="0">
            <a:off x="9068366" y="2041554"/>
            <a:ext cx="2927749" cy="2927749"/>
            <a:chOff x="0" y="0"/>
            <a:chExt cx="6350000" cy="6350000"/>
          </a:xfrm>
        </p:grpSpPr>
        <p:sp>
          <p:nvSpPr>
            <p:cNvPr name="Freeform 22" id="22"/>
            <p:cNvSpPr/>
            <p:nvPr/>
          </p:nvSpPr>
          <p:spPr>
            <a:xfrm flipH="false" flipV="false" rot="0">
              <a:off x="0" y="0"/>
              <a:ext cx="6350000" cy="6350000"/>
            </a:xfrm>
            <a:custGeom>
              <a:avLst/>
              <a:gdLst/>
              <a:ahLst/>
              <a:cxnLst/>
              <a:rect r="r" b="b" t="t" l="l"/>
              <a:pathLst>
                <a:path h="6350000" w="6350000">
                  <a:moveTo>
                    <a:pt x="5715000" y="6350000"/>
                  </a:moveTo>
                  <a:lnTo>
                    <a:pt x="635000" y="6350000"/>
                  </a:lnTo>
                  <a:cubicBezTo>
                    <a:pt x="284480" y="6350000"/>
                    <a:pt x="0" y="6065520"/>
                    <a:pt x="0" y="5715000"/>
                  </a:cubicBezTo>
                  <a:lnTo>
                    <a:pt x="0" y="635000"/>
                  </a:lnTo>
                  <a:cubicBezTo>
                    <a:pt x="0" y="284480"/>
                    <a:pt x="284480" y="0"/>
                    <a:pt x="635000" y="0"/>
                  </a:cubicBezTo>
                  <a:lnTo>
                    <a:pt x="5715000" y="0"/>
                  </a:lnTo>
                  <a:cubicBezTo>
                    <a:pt x="6065520" y="0"/>
                    <a:pt x="6350000" y="284480"/>
                    <a:pt x="6350000" y="635000"/>
                  </a:cubicBezTo>
                  <a:lnTo>
                    <a:pt x="6350000" y="5715000"/>
                  </a:lnTo>
                  <a:cubicBezTo>
                    <a:pt x="6350000" y="6065520"/>
                    <a:pt x="6065520" y="6350000"/>
                    <a:pt x="5715000" y="6350000"/>
                  </a:cubicBezTo>
                  <a:close/>
                </a:path>
              </a:pathLst>
            </a:custGeom>
            <a:blipFill>
              <a:blip r:embed="rId4"/>
              <a:stretch>
                <a:fillRect l="-38888" t="0" r="-38888" b="0"/>
              </a:stretch>
            </a:blipFill>
          </p:spPr>
        </p:sp>
      </p:grpSp>
      <p:sp>
        <p:nvSpPr>
          <p:cNvPr name="TextBox 23" id="23"/>
          <p:cNvSpPr txBox="true"/>
          <p:nvPr/>
        </p:nvSpPr>
        <p:spPr>
          <a:xfrm rot="0">
            <a:off x="3619331" y="841359"/>
            <a:ext cx="5772489" cy="530225"/>
          </a:xfrm>
          <a:prstGeom prst="rect">
            <a:avLst/>
          </a:prstGeom>
        </p:spPr>
        <p:txBody>
          <a:bodyPr anchor="t" rtlCol="false" tIns="0" lIns="0" bIns="0" rIns="0">
            <a:spAutoFit/>
          </a:bodyPr>
          <a:lstStyle/>
          <a:p>
            <a:pPr algn="ctr" marL="0" indent="0" lvl="0">
              <a:lnSpc>
                <a:spcPts val="3999"/>
              </a:lnSpc>
              <a:spcBef>
                <a:spcPct val="0"/>
              </a:spcBef>
            </a:pPr>
            <a:r>
              <a:rPr lang="en-US" sz="3999" strike="noStrike" u="none">
                <a:solidFill>
                  <a:srgbClr val="FFFFFF"/>
                </a:solidFill>
                <a:latin typeface="Alatsi"/>
                <a:ea typeface="Alatsi"/>
                <a:cs typeface="Alatsi"/>
                <a:sym typeface="Alatsi"/>
              </a:rPr>
              <a:t>What We're Up To</a:t>
            </a:r>
          </a:p>
        </p:txBody>
      </p:sp>
      <p:sp>
        <p:nvSpPr>
          <p:cNvPr name="TextBox 24" id="24"/>
          <p:cNvSpPr txBox="true"/>
          <p:nvPr/>
        </p:nvSpPr>
        <p:spPr>
          <a:xfrm rot="0">
            <a:off x="982090" y="5245529"/>
            <a:ext cx="2918827" cy="385445"/>
          </a:xfrm>
          <a:prstGeom prst="rect">
            <a:avLst/>
          </a:prstGeom>
        </p:spPr>
        <p:txBody>
          <a:bodyPr anchor="t" rtlCol="false" tIns="0" lIns="0" bIns="0" rIns="0">
            <a:spAutoFit/>
          </a:bodyPr>
          <a:lstStyle/>
          <a:p>
            <a:pPr algn="ctr" marL="0" indent="0" lvl="0">
              <a:lnSpc>
                <a:spcPts val="2800"/>
              </a:lnSpc>
              <a:spcBef>
                <a:spcPct val="0"/>
              </a:spcBef>
            </a:pPr>
            <a:r>
              <a:rPr lang="en-US" sz="2800">
                <a:solidFill>
                  <a:srgbClr val="FFFFFF"/>
                </a:solidFill>
                <a:latin typeface="Alatsi"/>
                <a:ea typeface="Alatsi"/>
                <a:cs typeface="Alatsi"/>
                <a:sym typeface="Alatsi"/>
              </a:rPr>
              <a:t>Podcast</a:t>
            </a:r>
          </a:p>
        </p:txBody>
      </p:sp>
      <p:sp>
        <p:nvSpPr>
          <p:cNvPr name="TextBox 25" id="25"/>
          <p:cNvSpPr txBox="true"/>
          <p:nvPr/>
        </p:nvSpPr>
        <p:spPr>
          <a:xfrm rot="0">
            <a:off x="5046161" y="5245529"/>
            <a:ext cx="2887811" cy="385445"/>
          </a:xfrm>
          <a:prstGeom prst="rect">
            <a:avLst/>
          </a:prstGeom>
        </p:spPr>
        <p:txBody>
          <a:bodyPr anchor="t" rtlCol="false" tIns="0" lIns="0" bIns="0" rIns="0">
            <a:spAutoFit/>
          </a:bodyPr>
          <a:lstStyle/>
          <a:p>
            <a:pPr algn="ctr" marL="0" indent="0" lvl="0">
              <a:lnSpc>
                <a:spcPts val="2800"/>
              </a:lnSpc>
              <a:spcBef>
                <a:spcPct val="0"/>
              </a:spcBef>
            </a:pPr>
            <a:r>
              <a:rPr lang="en-US" sz="2800" strike="noStrike" u="none">
                <a:solidFill>
                  <a:srgbClr val="FFFFFF"/>
                </a:solidFill>
                <a:latin typeface="Alatsi"/>
                <a:ea typeface="Alatsi"/>
                <a:cs typeface="Alatsi"/>
                <a:sym typeface="Alatsi"/>
              </a:rPr>
              <a:t>Make Your Way</a:t>
            </a:r>
          </a:p>
        </p:txBody>
      </p:sp>
      <p:sp>
        <p:nvSpPr>
          <p:cNvPr name="TextBox 26" id="26"/>
          <p:cNvSpPr txBox="true"/>
          <p:nvPr/>
        </p:nvSpPr>
        <p:spPr>
          <a:xfrm rot="0">
            <a:off x="9079216" y="5266071"/>
            <a:ext cx="2918827" cy="385445"/>
          </a:xfrm>
          <a:prstGeom prst="rect">
            <a:avLst/>
          </a:prstGeom>
        </p:spPr>
        <p:txBody>
          <a:bodyPr anchor="t" rtlCol="false" tIns="0" lIns="0" bIns="0" rIns="0">
            <a:spAutoFit/>
          </a:bodyPr>
          <a:lstStyle/>
          <a:p>
            <a:pPr algn="ctr" marL="0" indent="0" lvl="0">
              <a:lnSpc>
                <a:spcPts val="2800"/>
              </a:lnSpc>
              <a:spcBef>
                <a:spcPct val="0"/>
              </a:spcBef>
            </a:pPr>
            <a:r>
              <a:rPr lang="en-US" sz="2800" strike="noStrike" u="none">
                <a:solidFill>
                  <a:srgbClr val="FFFFFF"/>
                </a:solidFill>
                <a:latin typeface="Alatsi"/>
                <a:ea typeface="Alatsi"/>
                <a:cs typeface="Alatsi"/>
                <a:sym typeface="Alatsi"/>
              </a:rPr>
              <a:t>Unscripted</a:t>
            </a:r>
          </a:p>
        </p:txBody>
      </p:sp>
    </p:spTree>
  </p:cSld>
  <p:clrMapOvr>
    <a:masterClrMapping/>
  </p:clrMapOvr>
</p:sld>
</file>

<file path=ppt/slides/slide4.xml><?xml version="1.0" encoding="utf-8"?>
<p:sld xmlns:p="http://schemas.openxmlformats.org/presentationml/2006/main" xmlns:a="http://schemas.openxmlformats.org/drawingml/2006/main">
  <p:cSld>
    <p:bg>
      <p:bgPr>
        <a:solidFill>
          <a:srgbClr val="7ED957"/>
        </a:solidFill>
      </p:bgPr>
    </p:bg>
    <p:spTree>
      <p:nvGrpSpPr>
        <p:cNvPr id="1" name=""/>
        <p:cNvGrpSpPr/>
        <p:nvPr/>
      </p:nvGrpSpPr>
      <p:grpSpPr>
        <a:xfrm>
          <a:off x="0" y="0"/>
          <a:ext cx="0" cy="0"/>
          <a:chOff x="0" y="0"/>
          <a:chExt cx="0" cy="0"/>
        </a:xfrm>
      </p:grpSpPr>
      <p:sp>
        <p:nvSpPr>
          <p:cNvPr name="TextBox 2" id="2"/>
          <p:cNvSpPr txBox="true"/>
          <p:nvPr/>
        </p:nvSpPr>
        <p:spPr>
          <a:xfrm rot="0">
            <a:off x="6505575" y="693420"/>
            <a:ext cx="5113688" cy="3717290"/>
          </a:xfrm>
          <a:prstGeom prst="rect">
            <a:avLst/>
          </a:prstGeom>
        </p:spPr>
        <p:txBody>
          <a:bodyPr anchor="t" rtlCol="false" tIns="0" lIns="0" bIns="0" rIns="0">
            <a:spAutoFit/>
          </a:bodyPr>
          <a:lstStyle/>
          <a:p>
            <a:pPr algn="l">
              <a:lnSpc>
                <a:spcPts val="1960"/>
              </a:lnSpc>
            </a:pPr>
            <a:r>
              <a:rPr lang="en-US" sz="1400">
                <a:solidFill>
                  <a:srgbClr val="012929"/>
                </a:solidFill>
                <a:latin typeface="Alatsi"/>
                <a:ea typeface="Alatsi"/>
                <a:cs typeface="Alatsi"/>
                <a:sym typeface="Alatsi"/>
              </a:rPr>
              <a:t>Sidney's story started back in 2022 as a passion project of making relevant and creative content for all. 3 years later, what started as a passion project between friends has turned into a full-blown organization that's become the home of about 100 creatives, from producers and directors to writers, editors, and talent. </a:t>
            </a:r>
          </a:p>
          <a:p>
            <a:pPr algn="l">
              <a:lnSpc>
                <a:spcPts val="1960"/>
              </a:lnSpc>
            </a:pPr>
          </a:p>
          <a:p>
            <a:pPr algn="l">
              <a:lnSpc>
                <a:spcPts val="1960"/>
              </a:lnSpc>
            </a:pPr>
            <a:r>
              <a:rPr lang="en-US" sz="1400">
                <a:solidFill>
                  <a:srgbClr val="012929"/>
                </a:solidFill>
                <a:latin typeface="Alatsi"/>
                <a:ea typeface="Alatsi"/>
                <a:cs typeface="Alatsi"/>
                <a:sym typeface="Alatsi"/>
              </a:rPr>
              <a:t>We all have one mission - to create stories and amplify narratives that matter.</a:t>
            </a:r>
          </a:p>
          <a:p>
            <a:pPr algn="l">
              <a:lnSpc>
                <a:spcPts val="1960"/>
              </a:lnSpc>
            </a:pPr>
          </a:p>
          <a:p>
            <a:pPr algn="l">
              <a:lnSpc>
                <a:spcPts val="1960"/>
              </a:lnSpc>
            </a:pPr>
            <a:r>
              <a:rPr lang="en-US" sz="1400">
                <a:solidFill>
                  <a:srgbClr val="012929"/>
                </a:solidFill>
                <a:latin typeface="Alatsi"/>
                <a:ea typeface="Alatsi"/>
                <a:cs typeface="Alatsi"/>
                <a:sym typeface="Alatsi"/>
              </a:rPr>
              <a:t>Whether it's fiction or nonfiction, drama or comedy, the company's projects all hinge on the belief that being truthful and authentic is of utmost importance. </a:t>
            </a:r>
          </a:p>
          <a:p>
            <a:pPr algn="l">
              <a:lnSpc>
                <a:spcPts val="1960"/>
              </a:lnSpc>
            </a:pPr>
          </a:p>
          <a:p>
            <a:pPr algn="l">
              <a:lnSpc>
                <a:spcPts val="1960"/>
              </a:lnSpc>
            </a:pPr>
            <a:r>
              <a:rPr lang="en-US" sz="1400">
                <a:solidFill>
                  <a:srgbClr val="012929"/>
                </a:solidFill>
                <a:latin typeface="Alatsi"/>
                <a:ea typeface="Alatsi"/>
                <a:cs typeface="Alatsi"/>
                <a:sym typeface="Alatsi"/>
              </a:rPr>
              <a:t>Craving for content that speaks to you? </a:t>
            </a:r>
          </a:p>
          <a:p>
            <a:pPr algn="l">
              <a:lnSpc>
                <a:spcPts val="1960"/>
              </a:lnSpc>
            </a:pPr>
            <a:r>
              <a:rPr lang="en-US" sz="1400">
                <a:solidFill>
                  <a:srgbClr val="012929"/>
                </a:solidFill>
                <a:latin typeface="Alatsi"/>
                <a:ea typeface="Alatsi"/>
                <a:cs typeface="Alatsi"/>
                <a:sym typeface="Alatsi"/>
              </a:rPr>
              <a:t>Welcome to Yamba Media. We're gladly you're here.</a:t>
            </a:r>
          </a:p>
        </p:txBody>
      </p:sp>
      <p:sp>
        <p:nvSpPr>
          <p:cNvPr name="TextBox 3" id="3"/>
          <p:cNvSpPr txBox="true"/>
          <p:nvPr/>
        </p:nvSpPr>
        <p:spPr>
          <a:xfrm rot="0">
            <a:off x="6505575" y="6313043"/>
            <a:ext cx="3757231" cy="270637"/>
          </a:xfrm>
          <a:prstGeom prst="rect">
            <a:avLst/>
          </a:prstGeom>
        </p:spPr>
        <p:txBody>
          <a:bodyPr anchor="t" rtlCol="false" tIns="0" lIns="0" bIns="0" rIns="0">
            <a:spAutoFit/>
          </a:bodyPr>
          <a:lstStyle/>
          <a:p>
            <a:pPr algn="l" marL="0" indent="0" lvl="0">
              <a:lnSpc>
                <a:spcPts val="2324"/>
              </a:lnSpc>
              <a:spcBef>
                <a:spcPct val="0"/>
              </a:spcBef>
            </a:pPr>
            <a:r>
              <a:rPr lang="en-US" sz="1400" strike="noStrike" u="none">
                <a:solidFill>
                  <a:srgbClr val="272727"/>
                </a:solidFill>
                <a:latin typeface="Canva Sans"/>
                <a:ea typeface="Canva Sans"/>
                <a:cs typeface="Canva Sans"/>
                <a:sym typeface="Canva Sans"/>
              </a:rPr>
              <a:t>Sidney Muyamba, CEO of Yamba Media</a:t>
            </a:r>
          </a:p>
        </p:txBody>
      </p:sp>
      <p:sp>
        <p:nvSpPr>
          <p:cNvPr name="TextBox 4" id="4"/>
          <p:cNvSpPr txBox="true"/>
          <p:nvPr/>
        </p:nvSpPr>
        <p:spPr>
          <a:xfrm rot="0">
            <a:off x="6505575" y="5055146"/>
            <a:ext cx="3757231" cy="270637"/>
          </a:xfrm>
          <a:prstGeom prst="rect">
            <a:avLst/>
          </a:prstGeom>
        </p:spPr>
        <p:txBody>
          <a:bodyPr anchor="t" rtlCol="false" tIns="0" lIns="0" bIns="0" rIns="0">
            <a:spAutoFit/>
          </a:bodyPr>
          <a:lstStyle/>
          <a:p>
            <a:pPr algn="l" marL="0" indent="0" lvl="0">
              <a:lnSpc>
                <a:spcPts val="2324"/>
              </a:lnSpc>
              <a:spcBef>
                <a:spcPct val="0"/>
              </a:spcBef>
            </a:pPr>
            <a:r>
              <a:rPr lang="en-US" b="true" sz="1400" i="true" strike="noStrike" u="none">
                <a:solidFill>
                  <a:srgbClr val="7ED957"/>
                </a:solidFill>
                <a:latin typeface="Gotham Bold Italics"/>
                <a:ea typeface="Gotham Bold Italics"/>
                <a:cs typeface="Gotham Bold Italics"/>
                <a:sym typeface="Gotham Bold Italics"/>
              </a:rPr>
              <a:t>"Authenticity is of utmost importance."</a:t>
            </a:r>
          </a:p>
        </p:txBody>
      </p:sp>
      <p:sp>
        <p:nvSpPr>
          <p:cNvPr name="TextBox 5" id="5"/>
          <p:cNvSpPr txBox="true"/>
          <p:nvPr/>
        </p:nvSpPr>
        <p:spPr>
          <a:xfrm rot="0">
            <a:off x="731520" y="807720"/>
            <a:ext cx="4813350" cy="1035050"/>
          </a:xfrm>
          <a:prstGeom prst="rect">
            <a:avLst/>
          </a:prstGeom>
        </p:spPr>
        <p:txBody>
          <a:bodyPr anchor="t" rtlCol="false" tIns="0" lIns="0" bIns="0" rIns="0">
            <a:spAutoFit/>
          </a:bodyPr>
          <a:lstStyle/>
          <a:p>
            <a:pPr algn="l" marL="0" indent="0" lvl="0">
              <a:lnSpc>
                <a:spcPts val="3999"/>
              </a:lnSpc>
              <a:spcBef>
                <a:spcPct val="0"/>
              </a:spcBef>
            </a:pPr>
            <a:r>
              <a:rPr lang="en-US" sz="3999" strike="noStrike" u="none">
                <a:solidFill>
                  <a:srgbClr val="012929"/>
                </a:solidFill>
                <a:latin typeface="Alatsi"/>
                <a:ea typeface="Alatsi"/>
                <a:cs typeface="Alatsi"/>
                <a:sym typeface="Alatsi"/>
              </a:rPr>
              <a:t>Hello, </a:t>
            </a:r>
          </a:p>
          <a:p>
            <a:pPr algn="l" marL="0" indent="0" lvl="0">
              <a:lnSpc>
                <a:spcPts val="3999"/>
              </a:lnSpc>
              <a:spcBef>
                <a:spcPct val="0"/>
              </a:spcBef>
            </a:pPr>
            <a:r>
              <a:rPr lang="en-US" sz="3999" strike="noStrike" u="none">
                <a:solidFill>
                  <a:srgbClr val="012929"/>
                </a:solidFill>
                <a:latin typeface="Alatsi"/>
                <a:ea typeface="Alatsi"/>
                <a:cs typeface="Alatsi"/>
                <a:sym typeface="Alatsi"/>
              </a:rPr>
              <a:t>Sidney here!</a:t>
            </a:r>
          </a:p>
        </p:txBody>
      </p:sp>
      <p:sp>
        <p:nvSpPr>
          <p:cNvPr name="TextBox 6" id="6"/>
          <p:cNvSpPr txBox="true"/>
          <p:nvPr/>
        </p:nvSpPr>
        <p:spPr>
          <a:xfrm rot="0">
            <a:off x="6505575" y="5790701"/>
            <a:ext cx="3427959" cy="481330"/>
          </a:xfrm>
          <a:prstGeom prst="rect">
            <a:avLst/>
          </a:prstGeom>
        </p:spPr>
        <p:txBody>
          <a:bodyPr anchor="t" rtlCol="false" tIns="0" lIns="0" bIns="0" rIns="0">
            <a:spAutoFit/>
          </a:bodyPr>
          <a:lstStyle/>
          <a:p>
            <a:pPr algn="l">
              <a:lnSpc>
                <a:spcPts val="3919"/>
              </a:lnSpc>
            </a:pPr>
            <a:r>
              <a:rPr lang="en-US" sz="2799">
                <a:solidFill>
                  <a:srgbClr val="272727"/>
                </a:solidFill>
                <a:latin typeface="Le Jour Script"/>
                <a:ea typeface="Le Jour Script"/>
                <a:cs typeface="Le Jour Script"/>
                <a:sym typeface="Le Jour Script"/>
              </a:rPr>
              <a:t>I. Olowe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202724"/>
        </a:solidFill>
      </p:bgPr>
    </p:bg>
    <p:spTree>
      <p:nvGrpSpPr>
        <p:cNvPr id="1" name=""/>
        <p:cNvGrpSpPr/>
        <p:nvPr/>
      </p:nvGrpSpPr>
      <p:grpSpPr>
        <a:xfrm>
          <a:off x="0" y="0"/>
          <a:ext cx="0" cy="0"/>
          <a:chOff x="0" y="0"/>
          <a:chExt cx="0" cy="0"/>
        </a:xfrm>
      </p:grpSpPr>
      <p:sp>
        <p:nvSpPr>
          <p:cNvPr name="TextBox 2" id="2"/>
          <p:cNvSpPr txBox="true"/>
          <p:nvPr/>
        </p:nvSpPr>
        <p:spPr>
          <a:xfrm rot="0">
            <a:off x="624170" y="1916164"/>
            <a:ext cx="5185119" cy="1112992"/>
          </a:xfrm>
          <a:prstGeom prst="rect">
            <a:avLst/>
          </a:prstGeom>
        </p:spPr>
        <p:txBody>
          <a:bodyPr anchor="t" rtlCol="false" tIns="0" lIns="0" bIns="0" rIns="0">
            <a:spAutoFit/>
          </a:bodyPr>
          <a:lstStyle/>
          <a:p>
            <a:pPr algn="l">
              <a:lnSpc>
                <a:spcPts val="8374"/>
              </a:lnSpc>
            </a:pPr>
            <a:r>
              <a:rPr lang="en-US" sz="8459">
                <a:solidFill>
                  <a:srgbClr val="FFFFFF"/>
                </a:solidFill>
                <a:latin typeface="Alatsi"/>
                <a:ea typeface="Alatsi"/>
                <a:cs typeface="Alatsi"/>
                <a:sym typeface="Alatsi"/>
              </a:rPr>
              <a:t>OUR TEAM</a:t>
            </a:r>
          </a:p>
        </p:txBody>
      </p:sp>
      <p:grpSp>
        <p:nvGrpSpPr>
          <p:cNvPr name="Group 3" id="3"/>
          <p:cNvGrpSpPr/>
          <p:nvPr/>
        </p:nvGrpSpPr>
        <p:grpSpPr>
          <a:xfrm rot="0">
            <a:off x="624170" y="3215825"/>
            <a:ext cx="1918508" cy="2641902"/>
            <a:chOff x="0" y="0"/>
            <a:chExt cx="2372866" cy="3267580"/>
          </a:xfrm>
        </p:grpSpPr>
        <p:sp>
          <p:nvSpPr>
            <p:cNvPr name="Freeform 4" id="4"/>
            <p:cNvSpPr/>
            <p:nvPr/>
          </p:nvSpPr>
          <p:spPr>
            <a:xfrm flipH="false" flipV="false" rot="0">
              <a:off x="0" y="0"/>
              <a:ext cx="2372866" cy="3267580"/>
            </a:xfrm>
            <a:custGeom>
              <a:avLst/>
              <a:gdLst/>
              <a:ahLst/>
              <a:cxnLst/>
              <a:rect r="r" b="b" t="t" l="l"/>
              <a:pathLst>
                <a:path h="3267580" w="2372866">
                  <a:moveTo>
                    <a:pt x="0" y="0"/>
                  </a:moveTo>
                  <a:lnTo>
                    <a:pt x="2372866" y="0"/>
                  </a:lnTo>
                  <a:lnTo>
                    <a:pt x="2372866" y="3267580"/>
                  </a:lnTo>
                  <a:lnTo>
                    <a:pt x="0" y="3267580"/>
                  </a:lnTo>
                  <a:close/>
                </a:path>
              </a:pathLst>
            </a:custGeom>
            <a:blipFill>
              <a:blip r:embed="rId2"/>
              <a:stretch>
                <a:fillRect l="-26051" t="-15134" r="-28264" b="-53379"/>
              </a:stretch>
            </a:blipFill>
          </p:spPr>
        </p:sp>
      </p:grpSp>
      <p:grpSp>
        <p:nvGrpSpPr>
          <p:cNvPr name="Group 5" id="5"/>
          <p:cNvGrpSpPr/>
          <p:nvPr/>
        </p:nvGrpSpPr>
        <p:grpSpPr>
          <a:xfrm rot="0">
            <a:off x="7591749" y="3215825"/>
            <a:ext cx="1918508" cy="2641902"/>
            <a:chOff x="0" y="0"/>
            <a:chExt cx="2372866" cy="3267580"/>
          </a:xfrm>
        </p:grpSpPr>
        <p:sp>
          <p:nvSpPr>
            <p:cNvPr name="Freeform 6" id="6"/>
            <p:cNvSpPr/>
            <p:nvPr/>
          </p:nvSpPr>
          <p:spPr>
            <a:xfrm flipH="false" flipV="false" rot="0">
              <a:off x="0" y="0"/>
              <a:ext cx="2372866" cy="3267580"/>
            </a:xfrm>
            <a:custGeom>
              <a:avLst/>
              <a:gdLst/>
              <a:ahLst/>
              <a:cxnLst/>
              <a:rect r="r" b="b" t="t" l="l"/>
              <a:pathLst>
                <a:path h="3267580" w="2372866">
                  <a:moveTo>
                    <a:pt x="0" y="0"/>
                  </a:moveTo>
                  <a:lnTo>
                    <a:pt x="2372866" y="0"/>
                  </a:lnTo>
                  <a:lnTo>
                    <a:pt x="2372866" y="3267580"/>
                  </a:lnTo>
                  <a:lnTo>
                    <a:pt x="0" y="3267580"/>
                  </a:lnTo>
                  <a:close/>
                </a:path>
              </a:pathLst>
            </a:custGeom>
            <a:blipFill>
              <a:blip r:embed="rId3"/>
              <a:stretch>
                <a:fillRect l="-1639" t="0" r="-1639" b="0"/>
              </a:stretch>
            </a:blipFill>
          </p:spPr>
        </p:sp>
      </p:grpSp>
      <p:grpSp>
        <p:nvGrpSpPr>
          <p:cNvPr name="Group 7" id="7"/>
          <p:cNvGrpSpPr/>
          <p:nvPr/>
        </p:nvGrpSpPr>
        <p:grpSpPr>
          <a:xfrm rot="0">
            <a:off x="2944712" y="3215825"/>
            <a:ext cx="1918508" cy="2641902"/>
            <a:chOff x="0" y="0"/>
            <a:chExt cx="2372866" cy="3267580"/>
          </a:xfrm>
        </p:grpSpPr>
        <p:sp>
          <p:nvSpPr>
            <p:cNvPr name="Freeform 8" id="8"/>
            <p:cNvSpPr/>
            <p:nvPr/>
          </p:nvSpPr>
          <p:spPr>
            <a:xfrm flipH="false" flipV="false" rot="0">
              <a:off x="0" y="0"/>
              <a:ext cx="2372866" cy="3267580"/>
            </a:xfrm>
            <a:custGeom>
              <a:avLst/>
              <a:gdLst/>
              <a:ahLst/>
              <a:cxnLst/>
              <a:rect r="r" b="b" t="t" l="l"/>
              <a:pathLst>
                <a:path h="3267580" w="2372866">
                  <a:moveTo>
                    <a:pt x="0" y="0"/>
                  </a:moveTo>
                  <a:lnTo>
                    <a:pt x="2372866" y="0"/>
                  </a:lnTo>
                  <a:lnTo>
                    <a:pt x="2372866" y="3267580"/>
                  </a:lnTo>
                  <a:lnTo>
                    <a:pt x="0" y="3267580"/>
                  </a:lnTo>
                  <a:close/>
                </a:path>
              </a:pathLst>
            </a:custGeom>
            <a:blipFill>
              <a:blip r:embed="rId4"/>
              <a:stretch>
                <a:fillRect l="-6201" t="0" r="-6201" b="0"/>
              </a:stretch>
            </a:blipFill>
          </p:spPr>
        </p:sp>
      </p:grpSp>
      <p:grpSp>
        <p:nvGrpSpPr>
          <p:cNvPr name="Group 9" id="9"/>
          <p:cNvGrpSpPr/>
          <p:nvPr/>
        </p:nvGrpSpPr>
        <p:grpSpPr>
          <a:xfrm rot="0">
            <a:off x="5269563" y="3215825"/>
            <a:ext cx="1918508" cy="2641902"/>
            <a:chOff x="0" y="0"/>
            <a:chExt cx="2372866" cy="3267580"/>
          </a:xfrm>
        </p:grpSpPr>
        <p:sp>
          <p:nvSpPr>
            <p:cNvPr name="Freeform 10" id="10"/>
            <p:cNvSpPr/>
            <p:nvPr/>
          </p:nvSpPr>
          <p:spPr>
            <a:xfrm flipH="false" flipV="false" rot="0">
              <a:off x="0" y="0"/>
              <a:ext cx="2372866" cy="3267580"/>
            </a:xfrm>
            <a:custGeom>
              <a:avLst/>
              <a:gdLst/>
              <a:ahLst/>
              <a:cxnLst/>
              <a:rect r="r" b="b" t="t" l="l"/>
              <a:pathLst>
                <a:path h="3267580" w="2372866">
                  <a:moveTo>
                    <a:pt x="0" y="0"/>
                  </a:moveTo>
                  <a:lnTo>
                    <a:pt x="2372866" y="0"/>
                  </a:lnTo>
                  <a:lnTo>
                    <a:pt x="2372866" y="3267580"/>
                  </a:lnTo>
                  <a:lnTo>
                    <a:pt x="0" y="3267580"/>
                  </a:lnTo>
                  <a:close/>
                </a:path>
              </a:pathLst>
            </a:custGeom>
            <a:blipFill>
              <a:blip r:embed="rId5"/>
              <a:stretch>
                <a:fillRect l="0" t="0" r="0" b="-15496"/>
              </a:stretch>
            </a:blipFill>
          </p:spPr>
        </p:sp>
      </p:grpSp>
      <p:grpSp>
        <p:nvGrpSpPr>
          <p:cNvPr name="Group 11" id="11"/>
          <p:cNvGrpSpPr/>
          <p:nvPr/>
        </p:nvGrpSpPr>
        <p:grpSpPr>
          <a:xfrm rot="0">
            <a:off x="9913935" y="3215825"/>
            <a:ext cx="1918508" cy="2641902"/>
            <a:chOff x="0" y="0"/>
            <a:chExt cx="2372866" cy="3267580"/>
          </a:xfrm>
        </p:grpSpPr>
        <p:sp>
          <p:nvSpPr>
            <p:cNvPr name="Freeform 12" id="12"/>
            <p:cNvSpPr/>
            <p:nvPr/>
          </p:nvSpPr>
          <p:spPr>
            <a:xfrm flipH="false" flipV="false" rot="0">
              <a:off x="0" y="0"/>
              <a:ext cx="2372866" cy="3267580"/>
            </a:xfrm>
            <a:custGeom>
              <a:avLst/>
              <a:gdLst/>
              <a:ahLst/>
              <a:cxnLst/>
              <a:rect r="r" b="b" t="t" l="l"/>
              <a:pathLst>
                <a:path h="3267580" w="2372866">
                  <a:moveTo>
                    <a:pt x="0" y="0"/>
                  </a:moveTo>
                  <a:lnTo>
                    <a:pt x="2372866" y="0"/>
                  </a:lnTo>
                  <a:lnTo>
                    <a:pt x="2372866" y="3267580"/>
                  </a:lnTo>
                  <a:lnTo>
                    <a:pt x="0" y="3267580"/>
                  </a:lnTo>
                  <a:close/>
                </a:path>
              </a:pathLst>
            </a:custGeom>
            <a:blipFill>
              <a:blip r:embed="rId6"/>
              <a:stretch>
                <a:fillRect l="0" t="-21899" r="0" b="-21899"/>
              </a:stretch>
            </a:blipFill>
          </p:spPr>
        </p:sp>
      </p:grpSp>
      <p:grpSp>
        <p:nvGrpSpPr>
          <p:cNvPr name="Group 13" id="13"/>
          <p:cNvGrpSpPr/>
          <p:nvPr/>
        </p:nvGrpSpPr>
        <p:grpSpPr>
          <a:xfrm rot="0">
            <a:off x="590564" y="445658"/>
            <a:ext cx="3287479" cy="1379303"/>
            <a:chOff x="0" y="0"/>
            <a:chExt cx="4383305" cy="1839070"/>
          </a:xfrm>
        </p:grpSpPr>
        <p:grpSp>
          <p:nvGrpSpPr>
            <p:cNvPr name="Group 14" id="14"/>
            <p:cNvGrpSpPr/>
            <p:nvPr/>
          </p:nvGrpSpPr>
          <p:grpSpPr>
            <a:xfrm rot="0">
              <a:off x="0" y="0"/>
              <a:ext cx="1327864" cy="1327864"/>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5454"/>
              </a:solidFill>
            </p:spPr>
          </p:sp>
          <p:sp>
            <p:nvSpPr>
              <p:cNvPr name="TextBox 16" id="16"/>
              <p:cNvSpPr txBox="true"/>
              <p:nvPr/>
            </p:nvSpPr>
            <p:spPr>
              <a:xfrm>
                <a:off x="76200" y="57150"/>
                <a:ext cx="660400" cy="679450"/>
              </a:xfrm>
              <a:prstGeom prst="rect">
                <a:avLst/>
              </a:prstGeom>
            </p:spPr>
            <p:txBody>
              <a:bodyPr anchor="ctr" rtlCol="false" tIns="50800" lIns="50800" bIns="50800" rIns="50800"/>
              <a:lstStyle/>
              <a:p>
                <a:pPr algn="ctr">
                  <a:lnSpc>
                    <a:spcPts val="953"/>
                  </a:lnSpc>
                </a:pPr>
              </a:p>
            </p:txBody>
          </p:sp>
        </p:grpSp>
        <p:sp>
          <p:nvSpPr>
            <p:cNvPr name="TextBox 17" id="17"/>
            <p:cNvSpPr txBox="true"/>
            <p:nvPr/>
          </p:nvSpPr>
          <p:spPr>
            <a:xfrm rot="0">
              <a:off x="1203366" y="280391"/>
              <a:ext cx="3179940" cy="1558679"/>
            </a:xfrm>
            <a:prstGeom prst="rect">
              <a:avLst/>
            </a:prstGeom>
          </p:spPr>
          <p:txBody>
            <a:bodyPr anchor="t" rtlCol="false" tIns="0" lIns="0" bIns="0" rIns="0">
              <a:spAutoFit/>
            </a:bodyPr>
            <a:lstStyle/>
            <a:p>
              <a:pPr algn="ctr">
                <a:lnSpc>
                  <a:spcPts val="5075"/>
                </a:lnSpc>
              </a:pPr>
              <a:r>
                <a:rPr lang="en-US" sz="3625">
                  <a:solidFill>
                    <a:srgbClr val="FFFFFF"/>
                  </a:solidFill>
                  <a:latin typeface="Gistesy"/>
                  <a:ea typeface="Gistesy"/>
                  <a:cs typeface="Gistesy"/>
                  <a:sym typeface="Gistesy"/>
                </a:rPr>
                <a:t>Yamba Media </a:t>
              </a:r>
            </a:p>
            <a:p>
              <a:pPr algn="ctr">
                <a:lnSpc>
                  <a:spcPts val="4398"/>
                </a:lnSpc>
                <a:spcBef>
                  <a:spcPct val="0"/>
                </a:spcBef>
              </a:pPr>
            </a:p>
          </p:txBody>
        </p:sp>
        <p:sp>
          <p:nvSpPr>
            <p:cNvPr name="Freeform 18" id="18"/>
            <p:cNvSpPr/>
            <p:nvPr/>
          </p:nvSpPr>
          <p:spPr>
            <a:xfrm flipH="false" flipV="false" rot="0">
              <a:off x="234154" y="234154"/>
              <a:ext cx="859556" cy="859556"/>
            </a:xfrm>
            <a:custGeom>
              <a:avLst/>
              <a:gdLst/>
              <a:ahLst/>
              <a:cxnLst/>
              <a:rect r="r" b="b" t="t" l="l"/>
              <a:pathLst>
                <a:path h="859556" w="859556">
                  <a:moveTo>
                    <a:pt x="0" y="0"/>
                  </a:moveTo>
                  <a:lnTo>
                    <a:pt x="859556" y="0"/>
                  </a:lnTo>
                  <a:lnTo>
                    <a:pt x="859556" y="859556"/>
                  </a:lnTo>
                  <a:lnTo>
                    <a:pt x="0" y="85955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grpSp>
      <p:sp>
        <p:nvSpPr>
          <p:cNvPr name="TextBox 19" id="19"/>
          <p:cNvSpPr txBox="true"/>
          <p:nvPr/>
        </p:nvSpPr>
        <p:spPr>
          <a:xfrm rot="0">
            <a:off x="11080031" y="752809"/>
            <a:ext cx="787039" cy="228380"/>
          </a:xfrm>
          <a:prstGeom prst="rect">
            <a:avLst/>
          </a:prstGeom>
        </p:spPr>
        <p:txBody>
          <a:bodyPr anchor="t" rtlCol="false" tIns="0" lIns="0" bIns="0" rIns="0">
            <a:spAutoFit/>
          </a:bodyPr>
          <a:lstStyle/>
          <a:p>
            <a:pPr algn="r">
              <a:lnSpc>
                <a:spcPts val="1677"/>
              </a:lnSpc>
            </a:pPr>
            <a:r>
              <a:rPr lang="en-US" sz="1694">
                <a:solidFill>
                  <a:srgbClr val="F6F3EB"/>
                </a:solidFill>
                <a:latin typeface="Alatsi"/>
                <a:ea typeface="Alatsi"/>
                <a:cs typeface="Alatsi"/>
                <a:sym typeface="Alatsi"/>
              </a:rPr>
              <a:t>2025</a:t>
            </a:r>
          </a:p>
        </p:txBody>
      </p:sp>
      <p:sp>
        <p:nvSpPr>
          <p:cNvPr name="TextBox 20" id="20"/>
          <p:cNvSpPr txBox="true"/>
          <p:nvPr/>
        </p:nvSpPr>
        <p:spPr>
          <a:xfrm rot="0">
            <a:off x="9136656" y="2262891"/>
            <a:ext cx="3257077" cy="257614"/>
          </a:xfrm>
          <a:prstGeom prst="rect">
            <a:avLst/>
          </a:prstGeom>
        </p:spPr>
        <p:txBody>
          <a:bodyPr anchor="t" rtlCol="false" tIns="0" lIns="0" bIns="0" rIns="0">
            <a:spAutoFit/>
          </a:bodyPr>
          <a:lstStyle/>
          <a:p>
            <a:pPr algn="l">
              <a:lnSpc>
                <a:spcPts val="1930"/>
              </a:lnSpc>
            </a:pPr>
            <a:r>
              <a:rPr lang="en-US" sz="1754">
                <a:solidFill>
                  <a:srgbClr val="7ED957"/>
                </a:solidFill>
                <a:latin typeface="Alatsi"/>
                <a:ea typeface="Alatsi"/>
                <a:cs typeface="Alatsi"/>
                <a:sym typeface="Alatsi"/>
              </a:rPr>
              <a:t>Meet the creative minds behind</a:t>
            </a:r>
          </a:p>
        </p:txBody>
      </p:sp>
      <p:sp>
        <p:nvSpPr>
          <p:cNvPr name="TextBox 21" id="21"/>
          <p:cNvSpPr txBox="true"/>
          <p:nvPr/>
        </p:nvSpPr>
        <p:spPr>
          <a:xfrm rot="0">
            <a:off x="624170" y="6074504"/>
            <a:ext cx="2481416" cy="251579"/>
          </a:xfrm>
          <a:prstGeom prst="rect">
            <a:avLst/>
          </a:prstGeom>
        </p:spPr>
        <p:txBody>
          <a:bodyPr anchor="t" rtlCol="false" tIns="0" lIns="0" bIns="0" rIns="0">
            <a:spAutoFit/>
          </a:bodyPr>
          <a:lstStyle/>
          <a:p>
            <a:pPr algn="l">
              <a:lnSpc>
                <a:spcPts val="1909"/>
              </a:lnSpc>
            </a:pPr>
            <a:r>
              <a:rPr lang="en-US" sz="1928">
                <a:solidFill>
                  <a:srgbClr val="7ED957"/>
                </a:solidFill>
                <a:latin typeface="Alatsi"/>
                <a:ea typeface="Alatsi"/>
                <a:cs typeface="Alatsi"/>
                <a:sym typeface="Alatsi"/>
              </a:rPr>
              <a:t>Sidney Muyamba</a:t>
            </a:r>
          </a:p>
        </p:txBody>
      </p:sp>
      <p:sp>
        <p:nvSpPr>
          <p:cNvPr name="TextBox 22" id="22"/>
          <p:cNvSpPr txBox="true"/>
          <p:nvPr/>
        </p:nvSpPr>
        <p:spPr>
          <a:xfrm rot="0">
            <a:off x="7775756" y="6074504"/>
            <a:ext cx="2481416" cy="251579"/>
          </a:xfrm>
          <a:prstGeom prst="rect">
            <a:avLst/>
          </a:prstGeom>
        </p:spPr>
        <p:txBody>
          <a:bodyPr anchor="t" rtlCol="false" tIns="0" lIns="0" bIns="0" rIns="0">
            <a:spAutoFit/>
          </a:bodyPr>
          <a:lstStyle/>
          <a:p>
            <a:pPr algn="l">
              <a:lnSpc>
                <a:spcPts val="1909"/>
              </a:lnSpc>
            </a:pPr>
            <a:r>
              <a:rPr lang="en-US" sz="1928">
                <a:solidFill>
                  <a:srgbClr val="7ED957"/>
                </a:solidFill>
                <a:latin typeface="Alatsi"/>
                <a:ea typeface="Alatsi"/>
                <a:cs typeface="Alatsi"/>
                <a:sym typeface="Alatsi"/>
              </a:rPr>
              <a:t>Susan Chileshe</a:t>
            </a:r>
          </a:p>
        </p:txBody>
      </p:sp>
      <p:sp>
        <p:nvSpPr>
          <p:cNvPr name="TextBox 23" id="23"/>
          <p:cNvSpPr txBox="true"/>
          <p:nvPr/>
        </p:nvSpPr>
        <p:spPr>
          <a:xfrm rot="0">
            <a:off x="2663258" y="6074504"/>
            <a:ext cx="2777413" cy="251579"/>
          </a:xfrm>
          <a:prstGeom prst="rect">
            <a:avLst/>
          </a:prstGeom>
        </p:spPr>
        <p:txBody>
          <a:bodyPr anchor="t" rtlCol="false" tIns="0" lIns="0" bIns="0" rIns="0">
            <a:spAutoFit/>
          </a:bodyPr>
          <a:lstStyle/>
          <a:p>
            <a:pPr algn="l">
              <a:lnSpc>
                <a:spcPts val="1909"/>
              </a:lnSpc>
            </a:pPr>
            <a:r>
              <a:rPr lang="en-US" sz="1928">
                <a:solidFill>
                  <a:srgbClr val="7ED957"/>
                </a:solidFill>
                <a:latin typeface="Alatsi"/>
                <a:ea typeface="Alatsi"/>
                <a:cs typeface="Alatsi"/>
                <a:sym typeface="Alatsi"/>
              </a:rPr>
              <a:t>Jacqueline Haankwenda</a:t>
            </a:r>
          </a:p>
        </p:txBody>
      </p:sp>
      <p:sp>
        <p:nvSpPr>
          <p:cNvPr name="TextBox 24" id="24"/>
          <p:cNvSpPr txBox="true"/>
          <p:nvPr/>
        </p:nvSpPr>
        <p:spPr>
          <a:xfrm rot="0">
            <a:off x="5367506" y="6074504"/>
            <a:ext cx="2481416" cy="251579"/>
          </a:xfrm>
          <a:prstGeom prst="rect">
            <a:avLst/>
          </a:prstGeom>
        </p:spPr>
        <p:txBody>
          <a:bodyPr anchor="t" rtlCol="false" tIns="0" lIns="0" bIns="0" rIns="0">
            <a:spAutoFit/>
          </a:bodyPr>
          <a:lstStyle/>
          <a:p>
            <a:pPr algn="l">
              <a:lnSpc>
                <a:spcPts val="1909"/>
              </a:lnSpc>
            </a:pPr>
            <a:r>
              <a:rPr lang="en-US" sz="1928">
                <a:solidFill>
                  <a:srgbClr val="7ED957"/>
                </a:solidFill>
                <a:latin typeface="Alatsi"/>
                <a:ea typeface="Alatsi"/>
                <a:cs typeface="Alatsi"/>
                <a:sym typeface="Alatsi"/>
              </a:rPr>
              <a:t>Jordan Muyembi</a:t>
            </a:r>
          </a:p>
        </p:txBody>
      </p:sp>
      <p:sp>
        <p:nvSpPr>
          <p:cNvPr name="TextBox 25" id="25"/>
          <p:cNvSpPr txBox="true"/>
          <p:nvPr/>
        </p:nvSpPr>
        <p:spPr>
          <a:xfrm rot="0">
            <a:off x="9993902" y="6074504"/>
            <a:ext cx="2481416" cy="251579"/>
          </a:xfrm>
          <a:prstGeom prst="rect">
            <a:avLst/>
          </a:prstGeom>
        </p:spPr>
        <p:txBody>
          <a:bodyPr anchor="t" rtlCol="false" tIns="0" lIns="0" bIns="0" rIns="0">
            <a:spAutoFit/>
          </a:bodyPr>
          <a:lstStyle/>
          <a:p>
            <a:pPr algn="l">
              <a:lnSpc>
                <a:spcPts val="1909"/>
              </a:lnSpc>
            </a:pPr>
            <a:r>
              <a:rPr lang="en-US" sz="1928">
                <a:solidFill>
                  <a:srgbClr val="7ED957"/>
                </a:solidFill>
                <a:latin typeface="Alatsi"/>
                <a:ea typeface="Alatsi"/>
                <a:cs typeface="Alatsi"/>
                <a:sym typeface="Alatsi"/>
              </a:rPr>
              <a:t>Milimo K. Mukkuli</a:t>
            </a:r>
          </a:p>
        </p:txBody>
      </p:sp>
      <p:sp>
        <p:nvSpPr>
          <p:cNvPr name="TextBox 26" id="26"/>
          <p:cNvSpPr txBox="true"/>
          <p:nvPr/>
        </p:nvSpPr>
        <p:spPr>
          <a:xfrm rot="0">
            <a:off x="535832" y="6353003"/>
            <a:ext cx="2335085" cy="185782"/>
          </a:xfrm>
          <a:prstGeom prst="rect">
            <a:avLst/>
          </a:prstGeom>
        </p:spPr>
        <p:txBody>
          <a:bodyPr anchor="t" rtlCol="false" tIns="0" lIns="0" bIns="0" rIns="0">
            <a:spAutoFit/>
          </a:bodyPr>
          <a:lstStyle/>
          <a:p>
            <a:pPr algn="l">
              <a:lnSpc>
                <a:spcPts val="1440"/>
              </a:lnSpc>
            </a:pPr>
            <a:r>
              <a:rPr lang="en-US" sz="1309">
                <a:solidFill>
                  <a:srgbClr val="7ED957"/>
                </a:solidFill>
                <a:latin typeface="Alatsi"/>
                <a:ea typeface="Alatsi"/>
                <a:cs typeface="Alatsi"/>
                <a:sym typeface="Alatsi"/>
              </a:rPr>
              <a:t>Founder </a:t>
            </a:r>
            <a:r>
              <a:rPr lang="en-US" sz="1309">
                <a:solidFill>
                  <a:srgbClr val="7ED957"/>
                </a:solidFill>
                <a:latin typeface="Alatsi"/>
                <a:ea typeface="Alatsi"/>
                <a:cs typeface="Alatsi"/>
                <a:sym typeface="Alatsi"/>
              </a:rPr>
              <a:t>&amp; Creative Director</a:t>
            </a:r>
          </a:p>
        </p:txBody>
      </p:sp>
      <p:sp>
        <p:nvSpPr>
          <p:cNvPr name="TextBox 27" id="27"/>
          <p:cNvSpPr txBox="true"/>
          <p:nvPr/>
        </p:nvSpPr>
        <p:spPr>
          <a:xfrm rot="0">
            <a:off x="7775756" y="6353003"/>
            <a:ext cx="2335085" cy="185782"/>
          </a:xfrm>
          <a:prstGeom prst="rect">
            <a:avLst/>
          </a:prstGeom>
        </p:spPr>
        <p:txBody>
          <a:bodyPr anchor="t" rtlCol="false" tIns="0" lIns="0" bIns="0" rIns="0">
            <a:spAutoFit/>
          </a:bodyPr>
          <a:lstStyle/>
          <a:p>
            <a:pPr algn="l">
              <a:lnSpc>
                <a:spcPts val="1440"/>
              </a:lnSpc>
            </a:pPr>
            <a:r>
              <a:rPr lang="en-US" sz="1309">
                <a:solidFill>
                  <a:srgbClr val="7ED957"/>
                </a:solidFill>
                <a:latin typeface="Alatsi"/>
                <a:ea typeface="Alatsi"/>
                <a:cs typeface="Alatsi"/>
                <a:sym typeface="Alatsi"/>
              </a:rPr>
              <a:t>Production Codinator</a:t>
            </a:r>
          </a:p>
        </p:txBody>
      </p:sp>
      <p:sp>
        <p:nvSpPr>
          <p:cNvPr name="TextBox 28" id="28"/>
          <p:cNvSpPr txBox="true"/>
          <p:nvPr/>
        </p:nvSpPr>
        <p:spPr>
          <a:xfrm rot="0">
            <a:off x="3105586" y="6353003"/>
            <a:ext cx="2335085" cy="185782"/>
          </a:xfrm>
          <a:prstGeom prst="rect">
            <a:avLst/>
          </a:prstGeom>
        </p:spPr>
        <p:txBody>
          <a:bodyPr anchor="t" rtlCol="false" tIns="0" lIns="0" bIns="0" rIns="0">
            <a:spAutoFit/>
          </a:bodyPr>
          <a:lstStyle/>
          <a:p>
            <a:pPr algn="l">
              <a:lnSpc>
                <a:spcPts val="1440"/>
              </a:lnSpc>
            </a:pPr>
            <a:r>
              <a:rPr lang="en-US" sz="1309">
                <a:solidFill>
                  <a:srgbClr val="7ED957"/>
                </a:solidFill>
                <a:latin typeface="Alatsi"/>
                <a:ea typeface="Alatsi"/>
                <a:cs typeface="Alatsi"/>
                <a:sym typeface="Alatsi"/>
              </a:rPr>
              <a:t>Strategic Consulting</a:t>
            </a:r>
          </a:p>
        </p:txBody>
      </p:sp>
      <p:sp>
        <p:nvSpPr>
          <p:cNvPr name="TextBox 29" id="29"/>
          <p:cNvSpPr txBox="true"/>
          <p:nvPr/>
        </p:nvSpPr>
        <p:spPr>
          <a:xfrm rot="0">
            <a:off x="5440671" y="6353003"/>
            <a:ext cx="2335085" cy="185782"/>
          </a:xfrm>
          <a:prstGeom prst="rect">
            <a:avLst/>
          </a:prstGeom>
        </p:spPr>
        <p:txBody>
          <a:bodyPr anchor="t" rtlCol="false" tIns="0" lIns="0" bIns="0" rIns="0">
            <a:spAutoFit/>
          </a:bodyPr>
          <a:lstStyle/>
          <a:p>
            <a:pPr algn="l">
              <a:lnSpc>
                <a:spcPts val="1440"/>
              </a:lnSpc>
            </a:pPr>
            <a:r>
              <a:rPr lang="en-US" sz="1309">
                <a:solidFill>
                  <a:srgbClr val="7ED957"/>
                </a:solidFill>
                <a:latin typeface="Alatsi"/>
                <a:ea typeface="Alatsi"/>
                <a:cs typeface="Alatsi"/>
                <a:sym typeface="Alatsi"/>
              </a:rPr>
              <a:t>Video Editor &amp; Director</a:t>
            </a:r>
          </a:p>
        </p:txBody>
      </p:sp>
      <p:sp>
        <p:nvSpPr>
          <p:cNvPr name="TextBox 30" id="30"/>
          <p:cNvSpPr txBox="true"/>
          <p:nvPr/>
        </p:nvSpPr>
        <p:spPr>
          <a:xfrm rot="0">
            <a:off x="10067067" y="6353003"/>
            <a:ext cx="2335085" cy="185782"/>
          </a:xfrm>
          <a:prstGeom prst="rect">
            <a:avLst/>
          </a:prstGeom>
        </p:spPr>
        <p:txBody>
          <a:bodyPr anchor="t" rtlCol="false" tIns="0" lIns="0" bIns="0" rIns="0">
            <a:spAutoFit/>
          </a:bodyPr>
          <a:lstStyle/>
          <a:p>
            <a:pPr algn="l">
              <a:lnSpc>
                <a:spcPts val="1440"/>
              </a:lnSpc>
            </a:pPr>
            <a:r>
              <a:rPr lang="en-US" sz="1309">
                <a:solidFill>
                  <a:srgbClr val="7ED957"/>
                </a:solidFill>
                <a:latin typeface="Alatsi"/>
                <a:ea typeface="Alatsi"/>
                <a:cs typeface="Alatsi"/>
                <a:sym typeface="Alatsi"/>
              </a:rPr>
              <a:t>Digital &amp; Web Content</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sp>
        <p:nvSpPr>
          <p:cNvPr name="TextBox 2" id="2"/>
          <p:cNvSpPr txBox="true"/>
          <p:nvPr/>
        </p:nvSpPr>
        <p:spPr>
          <a:xfrm rot="0">
            <a:off x="731520" y="807720"/>
            <a:ext cx="2776855" cy="1035050"/>
          </a:xfrm>
          <a:prstGeom prst="rect">
            <a:avLst/>
          </a:prstGeom>
        </p:spPr>
        <p:txBody>
          <a:bodyPr anchor="t" rtlCol="false" tIns="0" lIns="0" bIns="0" rIns="0">
            <a:spAutoFit/>
          </a:bodyPr>
          <a:lstStyle/>
          <a:p>
            <a:pPr algn="l" marL="0" indent="0" lvl="0">
              <a:lnSpc>
                <a:spcPts val="3999"/>
              </a:lnSpc>
              <a:spcBef>
                <a:spcPct val="0"/>
              </a:spcBef>
            </a:pPr>
            <a:r>
              <a:rPr lang="en-US" sz="3999" strike="noStrike" u="none">
                <a:solidFill>
                  <a:srgbClr val="545454"/>
                </a:solidFill>
                <a:latin typeface="Alatsi"/>
                <a:ea typeface="Alatsi"/>
                <a:cs typeface="Alatsi"/>
                <a:sym typeface="Alatsi"/>
              </a:rPr>
              <a:t>Hot Off The Press</a:t>
            </a:r>
          </a:p>
        </p:txBody>
      </p:sp>
      <p:grpSp>
        <p:nvGrpSpPr>
          <p:cNvPr name="Group 3" id="3"/>
          <p:cNvGrpSpPr/>
          <p:nvPr/>
        </p:nvGrpSpPr>
        <p:grpSpPr>
          <a:xfrm rot="0">
            <a:off x="4993109" y="2704557"/>
            <a:ext cx="2874675" cy="1616985"/>
            <a:chOff x="0" y="0"/>
            <a:chExt cx="11289030" cy="6350000"/>
          </a:xfrm>
        </p:grpSpPr>
        <p:sp>
          <p:nvSpPr>
            <p:cNvPr name="Freeform 4" id="4"/>
            <p:cNvSpPr/>
            <p:nvPr/>
          </p:nvSpPr>
          <p:spPr>
            <a:xfrm flipH="false" flipV="false" rot="0">
              <a:off x="0" y="0"/>
              <a:ext cx="11287760" cy="6350000"/>
            </a:xfrm>
            <a:custGeom>
              <a:avLst/>
              <a:gdLst/>
              <a:ahLst/>
              <a:cxnLst/>
              <a:rect r="r" b="b" t="t" l="l"/>
              <a:pathLst>
                <a:path h="6350000" w="1128776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2"/>
              <a:stretch>
                <a:fillRect l="0" t="-9265" r="0" b="-9265"/>
              </a:stretch>
            </a:blipFill>
          </p:spPr>
        </p:sp>
      </p:grpSp>
      <p:grpSp>
        <p:nvGrpSpPr>
          <p:cNvPr name="Group 5" id="5"/>
          <p:cNvGrpSpPr/>
          <p:nvPr/>
        </p:nvGrpSpPr>
        <p:grpSpPr>
          <a:xfrm rot="0">
            <a:off x="4993109" y="4905725"/>
            <a:ext cx="2874675" cy="1616985"/>
            <a:chOff x="0" y="0"/>
            <a:chExt cx="11289030" cy="6350000"/>
          </a:xfrm>
        </p:grpSpPr>
        <p:sp>
          <p:nvSpPr>
            <p:cNvPr name="Freeform 6" id="6"/>
            <p:cNvSpPr/>
            <p:nvPr/>
          </p:nvSpPr>
          <p:spPr>
            <a:xfrm flipH="false" flipV="false" rot="0">
              <a:off x="0" y="0"/>
              <a:ext cx="11287760" cy="6350000"/>
            </a:xfrm>
            <a:custGeom>
              <a:avLst/>
              <a:gdLst/>
              <a:ahLst/>
              <a:cxnLst/>
              <a:rect r="r" b="b" t="t" l="l"/>
              <a:pathLst>
                <a:path h="6350000" w="1128776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3"/>
              <a:stretch>
                <a:fillRect l="0" t="-9265" r="0" b="-9265"/>
              </a:stretch>
            </a:blipFill>
          </p:spPr>
        </p:sp>
      </p:grpSp>
      <p:grpSp>
        <p:nvGrpSpPr>
          <p:cNvPr name="Group 7" id="7"/>
          <p:cNvGrpSpPr/>
          <p:nvPr/>
        </p:nvGrpSpPr>
        <p:grpSpPr>
          <a:xfrm rot="0">
            <a:off x="8290339" y="550175"/>
            <a:ext cx="3147026" cy="1185545"/>
            <a:chOff x="0" y="0"/>
            <a:chExt cx="4196034" cy="1580727"/>
          </a:xfrm>
        </p:grpSpPr>
        <p:sp>
          <p:nvSpPr>
            <p:cNvPr name="TextBox 8" id="8"/>
            <p:cNvSpPr txBox="true"/>
            <p:nvPr/>
          </p:nvSpPr>
          <p:spPr>
            <a:xfrm rot="0">
              <a:off x="0" y="-47625"/>
              <a:ext cx="4196034" cy="845185"/>
            </a:xfrm>
            <a:prstGeom prst="rect">
              <a:avLst/>
            </a:prstGeom>
          </p:spPr>
          <p:txBody>
            <a:bodyPr anchor="t" rtlCol="false" tIns="0" lIns="0" bIns="0" rIns="0">
              <a:spAutoFit/>
            </a:bodyPr>
            <a:lstStyle/>
            <a:p>
              <a:pPr algn="l" marL="0" indent="0" lvl="0">
                <a:lnSpc>
                  <a:spcPts val="2699"/>
                </a:lnSpc>
              </a:pPr>
              <a:r>
                <a:rPr lang="en-US" sz="1799" strike="noStrike" u="none">
                  <a:solidFill>
                    <a:srgbClr val="545454"/>
                  </a:solidFill>
                  <a:latin typeface="Alatsi"/>
                  <a:ea typeface="Alatsi"/>
                  <a:cs typeface="Alatsi"/>
                  <a:sym typeface="Alatsi"/>
                </a:rPr>
                <a:t>Heliotrope Premieres Crowdfunded Short Film</a:t>
              </a:r>
            </a:p>
          </p:txBody>
        </p:sp>
        <p:sp>
          <p:nvSpPr>
            <p:cNvPr name="TextBox 9" id="9"/>
            <p:cNvSpPr txBox="true"/>
            <p:nvPr/>
          </p:nvSpPr>
          <p:spPr>
            <a:xfrm rot="0">
              <a:off x="0" y="939165"/>
              <a:ext cx="4196034" cy="641562"/>
            </a:xfrm>
            <a:prstGeom prst="rect">
              <a:avLst/>
            </a:prstGeom>
          </p:spPr>
          <p:txBody>
            <a:bodyPr anchor="t" rtlCol="false" tIns="0" lIns="0" bIns="0" rIns="0">
              <a:spAutoFit/>
            </a:bodyPr>
            <a:lstStyle/>
            <a:p>
              <a:pPr algn="l" marL="0" indent="0" lvl="0">
                <a:lnSpc>
                  <a:spcPts val="1960"/>
                </a:lnSpc>
              </a:pPr>
              <a:r>
                <a:rPr lang="en-US" sz="1400" strike="noStrike" u="none">
                  <a:solidFill>
                    <a:srgbClr val="545454"/>
                  </a:solidFill>
                  <a:latin typeface="Canva Sans"/>
                  <a:ea typeface="Canva Sans"/>
                  <a:cs typeface="Canva Sans"/>
                  <a:sym typeface="Canva Sans"/>
                </a:rPr>
                <a:t>Add a short description of the newsworthy event</a:t>
              </a:r>
            </a:p>
          </p:txBody>
        </p:sp>
      </p:grpSp>
      <p:grpSp>
        <p:nvGrpSpPr>
          <p:cNvPr name="Group 10" id="10"/>
          <p:cNvGrpSpPr/>
          <p:nvPr/>
        </p:nvGrpSpPr>
        <p:grpSpPr>
          <a:xfrm rot="0">
            <a:off x="8290339" y="2704557"/>
            <a:ext cx="3253255" cy="1185545"/>
            <a:chOff x="0" y="0"/>
            <a:chExt cx="4337674" cy="1580727"/>
          </a:xfrm>
        </p:grpSpPr>
        <p:sp>
          <p:nvSpPr>
            <p:cNvPr name="TextBox 11" id="11"/>
            <p:cNvSpPr txBox="true"/>
            <p:nvPr/>
          </p:nvSpPr>
          <p:spPr>
            <a:xfrm rot="0">
              <a:off x="0" y="-47625"/>
              <a:ext cx="4337674" cy="845185"/>
            </a:xfrm>
            <a:prstGeom prst="rect">
              <a:avLst/>
            </a:prstGeom>
          </p:spPr>
          <p:txBody>
            <a:bodyPr anchor="t" rtlCol="false" tIns="0" lIns="0" bIns="0" rIns="0">
              <a:spAutoFit/>
            </a:bodyPr>
            <a:lstStyle/>
            <a:p>
              <a:pPr algn="l" marL="0" indent="0" lvl="0">
                <a:lnSpc>
                  <a:spcPts val="2699"/>
                </a:lnSpc>
                <a:spcBef>
                  <a:spcPct val="0"/>
                </a:spcBef>
              </a:pPr>
              <a:r>
                <a:rPr lang="en-US" sz="1799" strike="noStrike" u="none">
                  <a:solidFill>
                    <a:srgbClr val="545454"/>
                  </a:solidFill>
                  <a:latin typeface="Alatsi"/>
                  <a:ea typeface="Alatsi"/>
                  <a:cs typeface="Alatsi"/>
                  <a:sym typeface="Alatsi"/>
                </a:rPr>
                <a:t>Digital Media Darling Heliotrope names President</a:t>
              </a:r>
            </a:p>
          </p:txBody>
        </p:sp>
        <p:sp>
          <p:nvSpPr>
            <p:cNvPr name="TextBox 12" id="12"/>
            <p:cNvSpPr txBox="true"/>
            <p:nvPr/>
          </p:nvSpPr>
          <p:spPr>
            <a:xfrm rot="0">
              <a:off x="0" y="939165"/>
              <a:ext cx="4337674" cy="641562"/>
            </a:xfrm>
            <a:prstGeom prst="rect">
              <a:avLst/>
            </a:prstGeom>
          </p:spPr>
          <p:txBody>
            <a:bodyPr anchor="t" rtlCol="false" tIns="0" lIns="0" bIns="0" rIns="0">
              <a:spAutoFit/>
            </a:bodyPr>
            <a:lstStyle/>
            <a:p>
              <a:pPr algn="l" marL="0" indent="0" lvl="0">
                <a:lnSpc>
                  <a:spcPts val="1960"/>
                </a:lnSpc>
                <a:spcBef>
                  <a:spcPct val="0"/>
                </a:spcBef>
              </a:pPr>
              <a:r>
                <a:rPr lang="en-US" sz="1400" strike="noStrike" u="none">
                  <a:solidFill>
                    <a:srgbClr val="545454"/>
                  </a:solidFill>
                  <a:latin typeface="Gotham"/>
                  <a:ea typeface="Gotham"/>
                  <a:cs typeface="Gotham"/>
                  <a:sym typeface="Gotham"/>
                </a:rPr>
                <a:t>Add a short description of the newsworthy event</a:t>
              </a:r>
            </a:p>
          </p:txBody>
        </p:sp>
      </p:grpSp>
      <p:grpSp>
        <p:nvGrpSpPr>
          <p:cNvPr name="Group 13" id="13"/>
          <p:cNvGrpSpPr/>
          <p:nvPr/>
        </p:nvGrpSpPr>
        <p:grpSpPr>
          <a:xfrm rot="0">
            <a:off x="8290339" y="4902566"/>
            <a:ext cx="3088701" cy="1185545"/>
            <a:chOff x="0" y="0"/>
            <a:chExt cx="4118267" cy="1580727"/>
          </a:xfrm>
        </p:grpSpPr>
        <p:sp>
          <p:nvSpPr>
            <p:cNvPr name="TextBox 14" id="14"/>
            <p:cNvSpPr txBox="true"/>
            <p:nvPr/>
          </p:nvSpPr>
          <p:spPr>
            <a:xfrm rot="0">
              <a:off x="0" y="-47625"/>
              <a:ext cx="4118267" cy="845185"/>
            </a:xfrm>
            <a:prstGeom prst="rect">
              <a:avLst/>
            </a:prstGeom>
          </p:spPr>
          <p:txBody>
            <a:bodyPr anchor="t" rtlCol="false" tIns="0" lIns="0" bIns="0" rIns="0">
              <a:spAutoFit/>
            </a:bodyPr>
            <a:lstStyle/>
            <a:p>
              <a:pPr algn="l" marL="0" indent="0" lvl="0">
                <a:lnSpc>
                  <a:spcPts val="2699"/>
                </a:lnSpc>
                <a:spcBef>
                  <a:spcPct val="0"/>
                </a:spcBef>
              </a:pPr>
              <a:r>
                <a:rPr lang="en-US" sz="1799" strike="noStrike" u="none">
                  <a:solidFill>
                    <a:srgbClr val="545454"/>
                  </a:solidFill>
                  <a:latin typeface="Alatsi"/>
                  <a:ea typeface="Alatsi"/>
                  <a:cs typeface="Alatsi"/>
                  <a:sym typeface="Alatsi"/>
                </a:rPr>
                <a:t>A Rare 1-on-1 with CFO Jasmine Pedraza</a:t>
              </a:r>
            </a:p>
          </p:txBody>
        </p:sp>
        <p:sp>
          <p:nvSpPr>
            <p:cNvPr name="TextBox 15" id="15"/>
            <p:cNvSpPr txBox="true"/>
            <p:nvPr/>
          </p:nvSpPr>
          <p:spPr>
            <a:xfrm rot="0">
              <a:off x="0" y="939165"/>
              <a:ext cx="4118267" cy="641562"/>
            </a:xfrm>
            <a:prstGeom prst="rect">
              <a:avLst/>
            </a:prstGeom>
          </p:spPr>
          <p:txBody>
            <a:bodyPr anchor="t" rtlCol="false" tIns="0" lIns="0" bIns="0" rIns="0">
              <a:spAutoFit/>
            </a:bodyPr>
            <a:lstStyle/>
            <a:p>
              <a:pPr algn="l" marL="0" indent="0" lvl="0">
                <a:lnSpc>
                  <a:spcPts val="1960"/>
                </a:lnSpc>
                <a:spcBef>
                  <a:spcPct val="0"/>
                </a:spcBef>
              </a:pPr>
              <a:r>
                <a:rPr lang="en-US" sz="1400" strike="noStrike" u="none">
                  <a:solidFill>
                    <a:srgbClr val="545454"/>
                  </a:solidFill>
                  <a:latin typeface="Gotham"/>
                  <a:ea typeface="Gotham"/>
                  <a:cs typeface="Gotham"/>
                  <a:sym typeface="Gotham"/>
                </a:rPr>
                <a:t>Add a short description of the newsworthy event</a:t>
              </a:r>
            </a:p>
          </p:txBody>
        </p:sp>
      </p:grpSp>
      <p:grpSp>
        <p:nvGrpSpPr>
          <p:cNvPr name="Group 16" id="16"/>
          <p:cNvGrpSpPr/>
          <p:nvPr/>
        </p:nvGrpSpPr>
        <p:grpSpPr>
          <a:xfrm rot="0">
            <a:off x="8290339" y="1765692"/>
            <a:ext cx="1070800" cy="646942"/>
            <a:chOff x="0" y="0"/>
            <a:chExt cx="359503" cy="217200"/>
          </a:xfrm>
        </p:grpSpPr>
        <p:sp>
          <p:nvSpPr>
            <p:cNvPr name="Freeform 17" id="17"/>
            <p:cNvSpPr/>
            <p:nvPr/>
          </p:nvSpPr>
          <p:spPr>
            <a:xfrm flipH="false" flipV="false" rot="0">
              <a:off x="0" y="0"/>
              <a:ext cx="359503" cy="217200"/>
            </a:xfrm>
            <a:custGeom>
              <a:avLst/>
              <a:gdLst/>
              <a:ahLst/>
              <a:cxnLst/>
              <a:rect r="r" b="b" t="t" l="l"/>
              <a:pathLst>
                <a:path h="217200" w="359503">
                  <a:moveTo>
                    <a:pt x="0" y="0"/>
                  </a:moveTo>
                  <a:lnTo>
                    <a:pt x="359503" y="0"/>
                  </a:lnTo>
                  <a:lnTo>
                    <a:pt x="359503" y="217200"/>
                  </a:lnTo>
                  <a:lnTo>
                    <a:pt x="0" y="217200"/>
                  </a:lnTo>
                  <a:close/>
                </a:path>
              </a:pathLst>
            </a:custGeom>
            <a:solidFill>
              <a:srgbClr val="000000">
                <a:alpha val="0"/>
              </a:srgbClr>
            </a:solidFill>
            <a:ln cap="sq">
              <a:noFill/>
              <a:prstDash val="solid"/>
              <a:miter/>
            </a:ln>
          </p:spPr>
        </p:sp>
        <p:sp>
          <p:nvSpPr>
            <p:cNvPr name="TextBox 18" id="18"/>
            <p:cNvSpPr txBox="true"/>
            <p:nvPr/>
          </p:nvSpPr>
          <p:spPr>
            <a:xfrm>
              <a:off x="0" y="-19050"/>
              <a:ext cx="359503" cy="236250"/>
            </a:xfrm>
            <a:prstGeom prst="rect">
              <a:avLst/>
            </a:prstGeom>
          </p:spPr>
          <p:txBody>
            <a:bodyPr anchor="ctr" rtlCol="false" tIns="50800" lIns="50800" bIns="50800" rIns="50800"/>
            <a:lstStyle/>
            <a:p>
              <a:pPr algn="l" marL="0" indent="0" lvl="0">
                <a:lnSpc>
                  <a:spcPts val="1540"/>
                </a:lnSpc>
                <a:spcBef>
                  <a:spcPct val="0"/>
                </a:spcBef>
              </a:pPr>
              <a:r>
                <a:rPr lang="en-US" sz="1100" strike="noStrike" u="none">
                  <a:solidFill>
                    <a:srgbClr val="545454"/>
                  </a:solidFill>
                  <a:latin typeface="Canva Sans"/>
                  <a:ea typeface="Canva Sans"/>
                  <a:cs typeface="Canva Sans"/>
                  <a:sym typeface="Canva Sans"/>
                </a:rPr>
                <a:t>READ MORE</a:t>
              </a:r>
            </a:p>
          </p:txBody>
        </p:sp>
      </p:grpSp>
      <p:grpSp>
        <p:nvGrpSpPr>
          <p:cNvPr name="Group 19" id="19"/>
          <p:cNvGrpSpPr/>
          <p:nvPr/>
        </p:nvGrpSpPr>
        <p:grpSpPr>
          <a:xfrm rot="0">
            <a:off x="8290339" y="3920073"/>
            <a:ext cx="1070800" cy="646942"/>
            <a:chOff x="0" y="0"/>
            <a:chExt cx="359503" cy="217200"/>
          </a:xfrm>
        </p:grpSpPr>
        <p:sp>
          <p:nvSpPr>
            <p:cNvPr name="Freeform 20" id="20"/>
            <p:cNvSpPr/>
            <p:nvPr/>
          </p:nvSpPr>
          <p:spPr>
            <a:xfrm flipH="false" flipV="false" rot="0">
              <a:off x="0" y="0"/>
              <a:ext cx="359503" cy="217200"/>
            </a:xfrm>
            <a:custGeom>
              <a:avLst/>
              <a:gdLst/>
              <a:ahLst/>
              <a:cxnLst/>
              <a:rect r="r" b="b" t="t" l="l"/>
              <a:pathLst>
                <a:path h="217200" w="359503">
                  <a:moveTo>
                    <a:pt x="0" y="0"/>
                  </a:moveTo>
                  <a:lnTo>
                    <a:pt x="359503" y="0"/>
                  </a:lnTo>
                  <a:lnTo>
                    <a:pt x="359503" y="217200"/>
                  </a:lnTo>
                  <a:lnTo>
                    <a:pt x="0" y="217200"/>
                  </a:lnTo>
                  <a:close/>
                </a:path>
              </a:pathLst>
            </a:custGeom>
            <a:solidFill>
              <a:srgbClr val="000000">
                <a:alpha val="0"/>
              </a:srgbClr>
            </a:solidFill>
            <a:ln cap="sq">
              <a:noFill/>
              <a:prstDash val="solid"/>
              <a:miter/>
            </a:ln>
          </p:spPr>
        </p:sp>
        <p:sp>
          <p:nvSpPr>
            <p:cNvPr name="TextBox 21" id="21"/>
            <p:cNvSpPr txBox="true"/>
            <p:nvPr/>
          </p:nvSpPr>
          <p:spPr>
            <a:xfrm>
              <a:off x="0" y="-19050"/>
              <a:ext cx="359503" cy="236250"/>
            </a:xfrm>
            <a:prstGeom prst="rect">
              <a:avLst/>
            </a:prstGeom>
          </p:spPr>
          <p:txBody>
            <a:bodyPr anchor="ctr" rtlCol="false" tIns="50800" lIns="50800" bIns="50800" rIns="50800"/>
            <a:lstStyle/>
            <a:p>
              <a:pPr algn="l" marL="0" indent="0" lvl="0">
                <a:lnSpc>
                  <a:spcPts val="1540"/>
                </a:lnSpc>
                <a:spcBef>
                  <a:spcPct val="0"/>
                </a:spcBef>
              </a:pPr>
              <a:r>
                <a:rPr lang="en-US" sz="1100" strike="noStrike" u="none">
                  <a:solidFill>
                    <a:srgbClr val="545454"/>
                  </a:solidFill>
                  <a:latin typeface="Canva Sans"/>
                  <a:ea typeface="Canva Sans"/>
                  <a:cs typeface="Canva Sans"/>
                  <a:sym typeface="Canva Sans"/>
                </a:rPr>
                <a:t>READ MORE</a:t>
              </a:r>
            </a:p>
          </p:txBody>
        </p:sp>
      </p:grpSp>
      <p:grpSp>
        <p:nvGrpSpPr>
          <p:cNvPr name="Group 22" id="22"/>
          <p:cNvGrpSpPr/>
          <p:nvPr/>
        </p:nvGrpSpPr>
        <p:grpSpPr>
          <a:xfrm rot="0">
            <a:off x="8290339" y="6118083"/>
            <a:ext cx="1070800" cy="646942"/>
            <a:chOff x="0" y="0"/>
            <a:chExt cx="359503" cy="217200"/>
          </a:xfrm>
        </p:grpSpPr>
        <p:sp>
          <p:nvSpPr>
            <p:cNvPr name="Freeform 23" id="23"/>
            <p:cNvSpPr/>
            <p:nvPr/>
          </p:nvSpPr>
          <p:spPr>
            <a:xfrm flipH="false" flipV="false" rot="0">
              <a:off x="0" y="0"/>
              <a:ext cx="359503" cy="217200"/>
            </a:xfrm>
            <a:custGeom>
              <a:avLst/>
              <a:gdLst/>
              <a:ahLst/>
              <a:cxnLst/>
              <a:rect r="r" b="b" t="t" l="l"/>
              <a:pathLst>
                <a:path h="217200" w="359503">
                  <a:moveTo>
                    <a:pt x="0" y="0"/>
                  </a:moveTo>
                  <a:lnTo>
                    <a:pt x="359503" y="0"/>
                  </a:lnTo>
                  <a:lnTo>
                    <a:pt x="359503" y="217200"/>
                  </a:lnTo>
                  <a:lnTo>
                    <a:pt x="0" y="217200"/>
                  </a:lnTo>
                  <a:close/>
                </a:path>
              </a:pathLst>
            </a:custGeom>
            <a:solidFill>
              <a:srgbClr val="000000">
                <a:alpha val="0"/>
              </a:srgbClr>
            </a:solidFill>
            <a:ln cap="sq">
              <a:noFill/>
              <a:prstDash val="solid"/>
              <a:miter/>
            </a:ln>
          </p:spPr>
        </p:sp>
        <p:sp>
          <p:nvSpPr>
            <p:cNvPr name="TextBox 24" id="24"/>
            <p:cNvSpPr txBox="true"/>
            <p:nvPr/>
          </p:nvSpPr>
          <p:spPr>
            <a:xfrm>
              <a:off x="0" y="-19050"/>
              <a:ext cx="359503" cy="236250"/>
            </a:xfrm>
            <a:prstGeom prst="rect">
              <a:avLst/>
            </a:prstGeom>
          </p:spPr>
          <p:txBody>
            <a:bodyPr anchor="ctr" rtlCol="false" tIns="50800" lIns="50800" bIns="50800" rIns="50800"/>
            <a:lstStyle/>
            <a:p>
              <a:pPr algn="l" marL="0" indent="0" lvl="0">
                <a:lnSpc>
                  <a:spcPts val="1540"/>
                </a:lnSpc>
                <a:spcBef>
                  <a:spcPct val="0"/>
                </a:spcBef>
              </a:pPr>
              <a:r>
                <a:rPr lang="en-US" sz="1100" strike="noStrike" u="none">
                  <a:solidFill>
                    <a:srgbClr val="545454"/>
                  </a:solidFill>
                  <a:latin typeface="Canva Sans"/>
                  <a:ea typeface="Canva Sans"/>
                  <a:cs typeface="Canva Sans"/>
                  <a:sym typeface="Canva Sans"/>
                </a:rPr>
                <a:t>READ</a:t>
              </a:r>
              <a:r>
                <a:rPr lang="en-US" sz="1100" strike="noStrike" u="none">
                  <a:solidFill>
                    <a:srgbClr val="FFFFFF"/>
                  </a:solidFill>
                  <a:latin typeface="Canva Sans"/>
                  <a:ea typeface="Canva Sans"/>
                  <a:cs typeface="Canva Sans"/>
                  <a:sym typeface="Canva Sans"/>
                </a:rPr>
                <a:t> </a:t>
              </a:r>
              <a:r>
                <a:rPr lang="en-US" sz="1100" strike="noStrike" u="none">
                  <a:solidFill>
                    <a:srgbClr val="545454"/>
                  </a:solidFill>
                  <a:latin typeface="Canva Sans"/>
                  <a:ea typeface="Canva Sans"/>
                  <a:cs typeface="Canva Sans"/>
                  <a:sym typeface="Canva Sans"/>
                </a:rPr>
                <a:t>MORE</a:t>
              </a:r>
            </a:p>
          </p:txBody>
        </p:sp>
      </p:grpSp>
      <p:sp>
        <p:nvSpPr>
          <p:cNvPr name="AutoShape 25" id="25"/>
          <p:cNvSpPr/>
          <p:nvPr/>
        </p:nvSpPr>
        <p:spPr>
          <a:xfrm flipV="true">
            <a:off x="4993109" y="2457672"/>
            <a:ext cx="7286521" cy="0"/>
          </a:xfrm>
          <a:prstGeom prst="line">
            <a:avLst/>
          </a:prstGeom>
          <a:ln cap="flat" w="9525">
            <a:solidFill>
              <a:srgbClr val="7ED957"/>
            </a:solidFill>
            <a:prstDash val="solid"/>
            <a:headEnd type="none" len="sm" w="sm"/>
            <a:tailEnd type="none" len="sm" w="sm"/>
          </a:ln>
        </p:spPr>
      </p:sp>
      <p:sp>
        <p:nvSpPr>
          <p:cNvPr name="AutoShape 26" id="26"/>
          <p:cNvSpPr/>
          <p:nvPr/>
        </p:nvSpPr>
        <p:spPr>
          <a:xfrm flipV="true">
            <a:off x="4993109" y="4612054"/>
            <a:ext cx="7286521" cy="0"/>
          </a:xfrm>
          <a:prstGeom prst="line">
            <a:avLst/>
          </a:prstGeom>
          <a:ln cap="flat" w="9525">
            <a:solidFill>
              <a:srgbClr val="7ED957"/>
            </a:solidFill>
            <a:prstDash val="solid"/>
            <a:headEnd type="none" len="sm" w="sm"/>
            <a:tailEnd type="none" len="sm" w="sm"/>
          </a:ln>
        </p:spPr>
      </p:sp>
      <p:grpSp>
        <p:nvGrpSpPr>
          <p:cNvPr name="Group 27" id="27"/>
          <p:cNvGrpSpPr/>
          <p:nvPr/>
        </p:nvGrpSpPr>
        <p:grpSpPr>
          <a:xfrm rot="0">
            <a:off x="4993109" y="550175"/>
            <a:ext cx="2874675" cy="1616985"/>
            <a:chOff x="0" y="0"/>
            <a:chExt cx="11289030" cy="6350000"/>
          </a:xfrm>
        </p:grpSpPr>
        <p:sp>
          <p:nvSpPr>
            <p:cNvPr name="Freeform 28" id="28"/>
            <p:cNvSpPr/>
            <p:nvPr/>
          </p:nvSpPr>
          <p:spPr>
            <a:xfrm flipH="false" flipV="false" rot="0">
              <a:off x="0" y="0"/>
              <a:ext cx="11287760" cy="6350000"/>
            </a:xfrm>
            <a:custGeom>
              <a:avLst/>
              <a:gdLst/>
              <a:ahLst/>
              <a:cxnLst/>
              <a:rect r="r" b="b" t="t" l="l"/>
              <a:pathLst>
                <a:path h="6350000" w="11287760">
                  <a:moveTo>
                    <a:pt x="0" y="5824220"/>
                  </a:moveTo>
                  <a:lnTo>
                    <a:pt x="0" y="525780"/>
                  </a:lnTo>
                  <a:cubicBezTo>
                    <a:pt x="0" y="234950"/>
                    <a:pt x="234950" y="0"/>
                    <a:pt x="525780" y="0"/>
                  </a:cubicBezTo>
                  <a:lnTo>
                    <a:pt x="10761980" y="0"/>
                  </a:lnTo>
                  <a:cubicBezTo>
                    <a:pt x="11052810" y="0"/>
                    <a:pt x="11287760" y="234950"/>
                    <a:pt x="11287760" y="525780"/>
                  </a:cubicBezTo>
                  <a:lnTo>
                    <a:pt x="11287760" y="5822950"/>
                  </a:lnTo>
                  <a:cubicBezTo>
                    <a:pt x="11287760" y="6113780"/>
                    <a:pt x="11052810" y="6348730"/>
                    <a:pt x="10761980" y="6348730"/>
                  </a:cubicBezTo>
                  <a:lnTo>
                    <a:pt x="525780" y="6348730"/>
                  </a:lnTo>
                  <a:cubicBezTo>
                    <a:pt x="236220" y="6350000"/>
                    <a:pt x="0" y="6115050"/>
                    <a:pt x="0" y="5824220"/>
                  </a:cubicBezTo>
                  <a:close/>
                </a:path>
              </a:pathLst>
            </a:custGeom>
            <a:blipFill>
              <a:blip r:embed="rId2"/>
              <a:stretch>
                <a:fillRect l="0" t="-9265" r="0" b="-9265"/>
              </a:stretch>
            </a:blipFill>
          </p:spPr>
        </p:sp>
      </p:grpSp>
    </p:spTree>
  </p:cSld>
  <p:clrMapOvr>
    <a:masterClrMapping/>
  </p:clrMapOvr>
</p:sld>
</file>

<file path=ppt/slides/slide7.xml><?xml version="1.0" encoding="utf-8"?>
<p:sld xmlns:p="http://schemas.openxmlformats.org/presentationml/2006/main" xmlns:a="http://schemas.openxmlformats.org/drawingml/2006/main">
  <p:cSld>
    <p:bg>
      <p:bgPr>
        <a:solidFill>
          <a:srgbClr val="202724"/>
        </a:solidFill>
      </p:bgPr>
    </p:bg>
    <p:spTree>
      <p:nvGrpSpPr>
        <p:cNvPr id="1" name=""/>
        <p:cNvGrpSpPr/>
        <p:nvPr/>
      </p:nvGrpSpPr>
      <p:grpSpPr>
        <a:xfrm>
          <a:off x="0" y="0"/>
          <a:ext cx="0" cy="0"/>
          <a:chOff x="0" y="0"/>
          <a:chExt cx="0" cy="0"/>
        </a:xfrm>
      </p:grpSpPr>
      <p:sp>
        <p:nvSpPr>
          <p:cNvPr name="TextBox 2" id="2"/>
          <p:cNvSpPr txBox="true"/>
          <p:nvPr/>
        </p:nvSpPr>
        <p:spPr>
          <a:xfrm rot="0">
            <a:off x="731520" y="807720"/>
            <a:ext cx="3475355" cy="1035050"/>
          </a:xfrm>
          <a:prstGeom prst="rect">
            <a:avLst/>
          </a:prstGeom>
        </p:spPr>
        <p:txBody>
          <a:bodyPr anchor="t" rtlCol="false" tIns="0" lIns="0" bIns="0" rIns="0">
            <a:spAutoFit/>
          </a:bodyPr>
          <a:lstStyle/>
          <a:p>
            <a:pPr algn="l" marL="0" indent="0" lvl="0">
              <a:lnSpc>
                <a:spcPts val="3999"/>
              </a:lnSpc>
              <a:spcBef>
                <a:spcPct val="0"/>
              </a:spcBef>
            </a:pPr>
            <a:r>
              <a:rPr lang="en-US" sz="3999" strike="noStrike" u="none">
                <a:solidFill>
                  <a:srgbClr val="7ED957"/>
                </a:solidFill>
                <a:latin typeface="Alatsi"/>
                <a:ea typeface="Alatsi"/>
                <a:cs typeface="Alatsi"/>
                <a:sym typeface="Alatsi"/>
              </a:rPr>
              <a:t>You're Part of Our Story</a:t>
            </a:r>
          </a:p>
        </p:txBody>
      </p:sp>
      <p:sp>
        <p:nvSpPr>
          <p:cNvPr name="TextBox 3" id="3"/>
          <p:cNvSpPr txBox="true"/>
          <p:nvPr/>
        </p:nvSpPr>
        <p:spPr>
          <a:xfrm rot="0">
            <a:off x="6505575" y="702945"/>
            <a:ext cx="5132665" cy="4203065"/>
          </a:xfrm>
          <a:prstGeom prst="rect">
            <a:avLst/>
          </a:prstGeom>
        </p:spPr>
        <p:txBody>
          <a:bodyPr anchor="t" rtlCol="false" tIns="0" lIns="0" bIns="0" rIns="0">
            <a:spAutoFit/>
          </a:bodyPr>
          <a:lstStyle/>
          <a:p>
            <a:pPr algn="l">
              <a:lnSpc>
                <a:spcPts val="1960"/>
              </a:lnSpc>
            </a:pPr>
            <a:r>
              <a:rPr lang="en-US" sz="1400">
                <a:solidFill>
                  <a:srgbClr val="7ED957"/>
                </a:solidFill>
                <a:latin typeface="Gotham"/>
                <a:ea typeface="Gotham"/>
                <a:cs typeface="Gotham"/>
                <a:sym typeface="Gotham"/>
              </a:rPr>
              <a:t>YAMBA MEDIA is a leading full-service creative agency and production house based in Lusaka, Zambia, specializing in bringing brands and stories to life across all visual, audio, and print platforms. We offer an integrated suite of services, providing end-to-end solutions for businesses, organizations, and individuals seeking impactful communication.</a:t>
            </a:r>
          </a:p>
          <a:p>
            <a:pPr algn="l">
              <a:lnSpc>
                <a:spcPts val="1960"/>
              </a:lnSpc>
            </a:pPr>
          </a:p>
          <a:p>
            <a:pPr algn="l" marL="0" indent="0" lvl="0">
              <a:lnSpc>
                <a:spcPts val="1960"/>
              </a:lnSpc>
              <a:spcBef>
                <a:spcPct val="0"/>
              </a:spcBef>
            </a:pPr>
            <a:r>
              <a:rPr lang="en-US" sz="1400">
                <a:solidFill>
                  <a:srgbClr val="7ED957"/>
                </a:solidFill>
                <a:latin typeface="Gotham"/>
                <a:ea typeface="Gotham"/>
                <a:cs typeface="Gotham"/>
                <a:sym typeface="Gotham"/>
              </a:rPr>
              <a:t>A</a:t>
            </a:r>
            <a:r>
              <a:rPr lang="en-US" sz="1400" strike="noStrike" u="none">
                <a:solidFill>
                  <a:srgbClr val="7ED957"/>
                </a:solidFill>
                <a:latin typeface="Gotham"/>
                <a:ea typeface="Gotham"/>
                <a:cs typeface="Gotham"/>
                <a:sym typeface="Gotham"/>
              </a:rPr>
              <a:t>t YAMBA MEDIA, we are your creative and printing partner, committed to delivering exceptional quality, innovative solutions, and seamless project execution. Our dedication to local talent, combined with our diverse in-house expertise, ensures your brand or message stands out in every format, empowering your vision from concept to final print.</a:t>
            </a:r>
          </a:p>
          <a:p>
            <a:pPr algn="l" marL="0" indent="0" lvl="0">
              <a:lnSpc>
                <a:spcPts val="1960"/>
              </a:lnSpc>
              <a:spcBef>
                <a:spcPct val="0"/>
              </a:spcBef>
            </a:pPr>
          </a:p>
          <a:p>
            <a:pPr algn="l" marL="0" indent="0" lvl="0">
              <a:lnSpc>
                <a:spcPts val="1960"/>
              </a:lnSpc>
              <a:spcBef>
                <a:spcPct val="0"/>
              </a:spcBef>
            </a:pPr>
            <a:r>
              <a:rPr lang="en-US" sz="1400" strike="noStrike" u="none">
                <a:solidFill>
                  <a:srgbClr val="7ED957"/>
                </a:solidFill>
                <a:latin typeface="Gotham"/>
                <a:ea typeface="Gotham"/>
                <a:cs typeface="Gotham"/>
                <a:sym typeface="Gotham"/>
              </a:rPr>
              <a:t>Heliotrope's story is yours.</a:t>
            </a:r>
          </a:p>
        </p:txBody>
      </p:sp>
      <p:sp>
        <p:nvSpPr>
          <p:cNvPr name="TextBox 4" id="4"/>
          <p:cNvSpPr txBox="true"/>
          <p:nvPr/>
        </p:nvSpPr>
        <p:spPr>
          <a:xfrm rot="0">
            <a:off x="6505575" y="5652539"/>
            <a:ext cx="1495334" cy="260985"/>
          </a:xfrm>
          <a:prstGeom prst="rect">
            <a:avLst/>
          </a:prstGeom>
        </p:spPr>
        <p:txBody>
          <a:bodyPr anchor="t" rtlCol="false" tIns="0" lIns="0" bIns="0" rIns="0">
            <a:spAutoFit/>
          </a:bodyPr>
          <a:lstStyle/>
          <a:p>
            <a:pPr algn="l" marL="0" indent="0" lvl="0">
              <a:lnSpc>
                <a:spcPts val="2100"/>
              </a:lnSpc>
              <a:spcBef>
                <a:spcPct val="0"/>
              </a:spcBef>
            </a:pPr>
            <a:r>
              <a:rPr lang="en-US" b="true" sz="1400" strike="noStrike" u="none">
                <a:solidFill>
                  <a:srgbClr val="7ED957"/>
                </a:solidFill>
                <a:latin typeface="Gotham Bold"/>
                <a:ea typeface="Gotham Bold"/>
                <a:cs typeface="Gotham Bold"/>
                <a:sym typeface="Gotham Bold"/>
              </a:rPr>
              <a:t>Our Philosophy: </a:t>
            </a:r>
          </a:p>
        </p:txBody>
      </p:sp>
      <p:sp>
        <p:nvSpPr>
          <p:cNvPr name="TextBox 5" id="5"/>
          <p:cNvSpPr txBox="true"/>
          <p:nvPr/>
        </p:nvSpPr>
        <p:spPr>
          <a:xfrm rot="0">
            <a:off x="8123957" y="5747789"/>
            <a:ext cx="4155673" cy="713152"/>
          </a:xfrm>
          <a:prstGeom prst="rect">
            <a:avLst/>
          </a:prstGeom>
        </p:spPr>
        <p:txBody>
          <a:bodyPr anchor="t" rtlCol="false" tIns="0" lIns="0" bIns="0" rIns="0">
            <a:spAutoFit/>
          </a:bodyPr>
          <a:lstStyle/>
          <a:p>
            <a:pPr algn="l">
              <a:lnSpc>
                <a:spcPts val="2715"/>
              </a:lnSpc>
            </a:pPr>
            <a:r>
              <a:rPr lang="en-US" sz="2742">
                <a:solidFill>
                  <a:srgbClr val="FFFFFF"/>
                </a:solidFill>
                <a:latin typeface="Alatsi"/>
                <a:ea typeface="Alatsi"/>
                <a:cs typeface="Alatsi"/>
                <a:sym typeface="Alatsi"/>
              </a:rPr>
              <a:t>CREATIVITY </a:t>
            </a:r>
            <a:r>
              <a:rPr lang="en-US" sz="2742">
                <a:solidFill>
                  <a:srgbClr val="FFFFFF"/>
                </a:solidFill>
                <a:latin typeface="Alatsi"/>
                <a:ea typeface="Alatsi"/>
                <a:cs typeface="Alatsi"/>
                <a:sym typeface="Alatsi"/>
              </a:rPr>
              <a:t>FROM A </a:t>
            </a:r>
          </a:p>
          <a:p>
            <a:pPr algn="l">
              <a:lnSpc>
                <a:spcPts val="2715"/>
              </a:lnSpc>
            </a:pPr>
            <a:r>
              <a:rPr lang="en-US" sz="2742">
                <a:solidFill>
                  <a:srgbClr val="FFFFFF"/>
                </a:solidFill>
                <a:latin typeface="Alatsi"/>
                <a:ea typeface="Alatsi"/>
                <a:cs typeface="Alatsi"/>
                <a:sym typeface="Alatsi"/>
              </a:rPr>
              <a:t>DIFFERENT PERSPECTIVE</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761947" y="4473826"/>
            <a:ext cx="1694011" cy="617220"/>
            <a:chOff x="0" y="0"/>
            <a:chExt cx="568735" cy="207221"/>
          </a:xfrm>
        </p:grpSpPr>
        <p:sp>
          <p:nvSpPr>
            <p:cNvPr name="Freeform 3" id="3"/>
            <p:cNvSpPr/>
            <p:nvPr/>
          </p:nvSpPr>
          <p:spPr>
            <a:xfrm flipH="false" flipV="false" rot="0">
              <a:off x="0" y="0"/>
              <a:ext cx="568735" cy="207221"/>
            </a:xfrm>
            <a:custGeom>
              <a:avLst/>
              <a:gdLst/>
              <a:ahLst/>
              <a:cxnLst/>
              <a:rect r="r" b="b" t="t" l="l"/>
              <a:pathLst>
                <a:path h="207221" w="568735">
                  <a:moveTo>
                    <a:pt x="9140" y="0"/>
                  </a:moveTo>
                  <a:lnTo>
                    <a:pt x="559595" y="0"/>
                  </a:lnTo>
                  <a:cubicBezTo>
                    <a:pt x="562019" y="0"/>
                    <a:pt x="564344" y="963"/>
                    <a:pt x="566058" y="2677"/>
                  </a:cubicBezTo>
                  <a:cubicBezTo>
                    <a:pt x="567772" y="4391"/>
                    <a:pt x="568735" y="6716"/>
                    <a:pt x="568735" y="9140"/>
                  </a:cubicBezTo>
                  <a:lnTo>
                    <a:pt x="568735" y="198081"/>
                  </a:lnTo>
                  <a:cubicBezTo>
                    <a:pt x="568735" y="203129"/>
                    <a:pt x="564643" y="207221"/>
                    <a:pt x="559595" y="207221"/>
                  </a:cubicBezTo>
                  <a:lnTo>
                    <a:pt x="9140" y="207221"/>
                  </a:lnTo>
                  <a:cubicBezTo>
                    <a:pt x="4092" y="207221"/>
                    <a:pt x="0" y="203129"/>
                    <a:pt x="0" y="198081"/>
                  </a:cubicBezTo>
                  <a:lnTo>
                    <a:pt x="0" y="9140"/>
                  </a:lnTo>
                  <a:cubicBezTo>
                    <a:pt x="0" y="4092"/>
                    <a:pt x="4092" y="0"/>
                    <a:pt x="9140" y="0"/>
                  </a:cubicBezTo>
                  <a:close/>
                </a:path>
              </a:pathLst>
            </a:custGeom>
            <a:solidFill>
              <a:srgbClr val="7ED957"/>
            </a:solidFill>
            <a:ln cap="sq">
              <a:noFill/>
              <a:prstDash val="solid"/>
              <a:miter/>
            </a:ln>
          </p:spPr>
        </p:sp>
        <p:sp>
          <p:nvSpPr>
            <p:cNvPr name="TextBox 4" id="4"/>
            <p:cNvSpPr txBox="true"/>
            <p:nvPr/>
          </p:nvSpPr>
          <p:spPr>
            <a:xfrm>
              <a:off x="0" y="-19050"/>
              <a:ext cx="568735" cy="226271"/>
            </a:xfrm>
            <a:prstGeom prst="rect">
              <a:avLst/>
            </a:prstGeom>
          </p:spPr>
          <p:txBody>
            <a:bodyPr anchor="ctr" rtlCol="false" tIns="50800" lIns="50800" bIns="50800" rIns="50800"/>
            <a:lstStyle/>
            <a:p>
              <a:pPr algn="ctr" marL="0" indent="0" lvl="0">
                <a:lnSpc>
                  <a:spcPts val="1540"/>
                </a:lnSpc>
                <a:spcBef>
                  <a:spcPct val="0"/>
                </a:spcBef>
              </a:pPr>
              <a:r>
                <a:rPr lang="en-US" sz="1100" strike="noStrike" u="none">
                  <a:solidFill>
                    <a:srgbClr val="012929"/>
                  </a:solidFill>
                  <a:latin typeface="Canva Sans"/>
                  <a:ea typeface="Canva Sans"/>
                  <a:cs typeface="Canva Sans"/>
                  <a:sym typeface="Canva Sans"/>
                </a:rPr>
                <a:t>SUBSCRIBE</a:t>
              </a:r>
            </a:p>
          </p:txBody>
        </p:sp>
      </p:grpSp>
      <p:grpSp>
        <p:nvGrpSpPr>
          <p:cNvPr name="Group 5" id="5"/>
          <p:cNvGrpSpPr/>
          <p:nvPr/>
        </p:nvGrpSpPr>
        <p:grpSpPr>
          <a:xfrm rot="0">
            <a:off x="7378893" y="0"/>
            <a:ext cx="5632257" cy="7315200"/>
            <a:chOff x="0" y="0"/>
            <a:chExt cx="7509676" cy="9753600"/>
          </a:xfrm>
        </p:grpSpPr>
        <p:pic>
          <p:nvPicPr>
            <p:cNvPr name="Picture 6" id="6"/>
            <p:cNvPicPr>
              <a:picLocks noChangeAspect="true"/>
            </p:cNvPicPr>
            <p:nvPr/>
          </p:nvPicPr>
          <p:blipFill>
            <a:blip r:embed="rId2"/>
            <a:srcRect l="34997" t="0" r="34997" b="0"/>
            <a:stretch>
              <a:fillRect/>
            </a:stretch>
          </p:blipFill>
          <p:spPr>
            <a:xfrm flipH="false" flipV="false">
              <a:off x="0" y="0"/>
              <a:ext cx="7509676" cy="9753600"/>
            </a:xfrm>
            <a:prstGeom prst="rect">
              <a:avLst/>
            </a:prstGeom>
          </p:spPr>
        </p:pic>
      </p:grpSp>
      <p:sp>
        <p:nvSpPr>
          <p:cNvPr name="TextBox 7" id="7"/>
          <p:cNvSpPr txBox="true"/>
          <p:nvPr/>
        </p:nvSpPr>
        <p:spPr>
          <a:xfrm rot="0">
            <a:off x="731520" y="1753147"/>
            <a:ext cx="5629136" cy="1958975"/>
          </a:xfrm>
          <a:prstGeom prst="rect">
            <a:avLst/>
          </a:prstGeom>
        </p:spPr>
        <p:txBody>
          <a:bodyPr anchor="t" rtlCol="false" tIns="0" lIns="0" bIns="0" rIns="0">
            <a:spAutoFit/>
          </a:bodyPr>
          <a:lstStyle/>
          <a:p>
            <a:pPr algn="l" marL="0" indent="0" lvl="0">
              <a:lnSpc>
                <a:spcPts val="5199"/>
              </a:lnSpc>
              <a:spcBef>
                <a:spcPct val="0"/>
              </a:spcBef>
            </a:pPr>
            <a:r>
              <a:rPr lang="en-US" sz="3999" strike="noStrike" u="none">
                <a:solidFill>
                  <a:srgbClr val="012929"/>
                </a:solidFill>
                <a:latin typeface="Alatsi"/>
                <a:ea typeface="Alatsi"/>
                <a:cs typeface="Alatsi"/>
                <a:sym typeface="Alatsi"/>
              </a:rPr>
              <a:t>Ready to take your brand to the next level? Contact us today!</a:t>
            </a:r>
          </a:p>
        </p:txBody>
      </p:sp>
      <p:sp>
        <p:nvSpPr>
          <p:cNvPr name="TextBox 8" id="8"/>
          <p:cNvSpPr txBox="true"/>
          <p:nvPr/>
        </p:nvSpPr>
        <p:spPr>
          <a:xfrm rot="0">
            <a:off x="731520" y="6287717"/>
            <a:ext cx="813660" cy="260985"/>
          </a:xfrm>
          <a:prstGeom prst="rect">
            <a:avLst/>
          </a:prstGeom>
        </p:spPr>
        <p:txBody>
          <a:bodyPr anchor="t" rtlCol="false" tIns="0" lIns="0" bIns="0" rIns="0">
            <a:spAutoFit/>
          </a:bodyPr>
          <a:lstStyle/>
          <a:p>
            <a:pPr algn="l" marL="0" indent="0" lvl="0">
              <a:lnSpc>
                <a:spcPts val="2100"/>
              </a:lnSpc>
              <a:spcBef>
                <a:spcPct val="0"/>
              </a:spcBef>
            </a:pPr>
            <a:r>
              <a:rPr lang="en-US" b="true" sz="1400" strike="noStrike" u="none">
                <a:solidFill>
                  <a:srgbClr val="545454"/>
                </a:solidFill>
                <a:latin typeface="Canva Sans Bold"/>
                <a:ea typeface="Canva Sans Bold"/>
                <a:cs typeface="Canva Sans Bold"/>
                <a:sym typeface="Canva Sans Bold"/>
              </a:rPr>
              <a:t>Socials</a:t>
            </a:r>
          </a:p>
        </p:txBody>
      </p:sp>
      <p:sp>
        <p:nvSpPr>
          <p:cNvPr name="TextBox 9" id="9"/>
          <p:cNvSpPr txBox="true"/>
          <p:nvPr/>
        </p:nvSpPr>
        <p:spPr>
          <a:xfrm rot="0">
            <a:off x="731520" y="5805125"/>
            <a:ext cx="3427663" cy="260985"/>
          </a:xfrm>
          <a:prstGeom prst="rect">
            <a:avLst/>
          </a:prstGeom>
        </p:spPr>
        <p:txBody>
          <a:bodyPr anchor="t" rtlCol="false" tIns="0" lIns="0" bIns="0" rIns="0">
            <a:spAutoFit/>
          </a:bodyPr>
          <a:lstStyle/>
          <a:p>
            <a:pPr algn="l" marL="0" indent="0" lvl="0">
              <a:lnSpc>
                <a:spcPts val="2100"/>
              </a:lnSpc>
              <a:spcBef>
                <a:spcPct val="0"/>
              </a:spcBef>
            </a:pPr>
            <a:r>
              <a:rPr lang="en-US" b="true" sz="1400" strike="noStrike" u="none">
                <a:solidFill>
                  <a:srgbClr val="545454"/>
                </a:solidFill>
                <a:latin typeface="Canva Sans Bold"/>
                <a:ea typeface="Canva Sans Bold"/>
                <a:cs typeface="Canva Sans Bold"/>
                <a:sym typeface="Canva Sans Bold"/>
              </a:rPr>
              <a:t>hello@yambamedia.zm</a:t>
            </a:r>
          </a:p>
        </p:txBody>
      </p:sp>
      <p:sp>
        <p:nvSpPr>
          <p:cNvPr name="Freeform 10" id="10"/>
          <p:cNvSpPr/>
          <p:nvPr/>
        </p:nvSpPr>
        <p:spPr>
          <a:xfrm flipH="false" flipV="false" rot="0">
            <a:off x="2455957" y="6263384"/>
            <a:ext cx="357277" cy="357277"/>
          </a:xfrm>
          <a:custGeom>
            <a:avLst/>
            <a:gdLst/>
            <a:ahLst/>
            <a:cxnLst/>
            <a:rect r="r" b="b" t="t" l="l"/>
            <a:pathLst>
              <a:path h="357277" w="357277">
                <a:moveTo>
                  <a:pt x="0" y="0"/>
                </a:moveTo>
                <a:lnTo>
                  <a:pt x="357277" y="0"/>
                </a:lnTo>
                <a:lnTo>
                  <a:pt x="357277" y="357276"/>
                </a:lnTo>
                <a:lnTo>
                  <a:pt x="0" y="3572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a:ln cap="sq">
            <a:noFill/>
            <a:prstDash val="solid"/>
            <a:miter/>
          </a:ln>
        </p:spPr>
      </p:sp>
      <p:sp>
        <p:nvSpPr>
          <p:cNvPr name="Freeform 11" id="11"/>
          <p:cNvSpPr/>
          <p:nvPr/>
        </p:nvSpPr>
        <p:spPr>
          <a:xfrm flipH="false" flipV="false" rot="0">
            <a:off x="1545180" y="6263384"/>
            <a:ext cx="358580" cy="357277"/>
          </a:xfrm>
          <a:custGeom>
            <a:avLst/>
            <a:gdLst/>
            <a:ahLst/>
            <a:cxnLst/>
            <a:rect r="r" b="b" t="t" l="l"/>
            <a:pathLst>
              <a:path h="357277" w="358580">
                <a:moveTo>
                  <a:pt x="0" y="0"/>
                </a:moveTo>
                <a:lnTo>
                  <a:pt x="358581" y="0"/>
                </a:lnTo>
                <a:lnTo>
                  <a:pt x="358581" y="357276"/>
                </a:lnTo>
                <a:lnTo>
                  <a:pt x="0" y="35727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1999011" y="6263384"/>
            <a:ext cx="357277" cy="357277"/>
          </a:xfrm>
          <a:custGeom>
            <a:avLst/>
            <a:gdLst/>
            <a:ahLst/>
            <a:cxnLst/>
            <a:rect r="r" b="b" t="t" l="l"/>
            <a:pathLst>
              <a:path h="357277" w="357277">
                <a:moveTo>
                  <a:pt x="0" y="0"/>
                </a:moveTo>
                <a:lnTo>
                  <a:pt x="357276" y="0"/>
                </a:lnTo>
                <a:lnTo>
                  <a:pt x="357276" y="357276"/>
                </a:lnTo>
                <a:lnTo>
                  <a:pt x="0" y="35727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a:ln cap="sq">
            <a:noFill/>
            <a:prstDash val="solid"/>
            <a:miter/>
          </a:ln>
        </p:spPr>
      </p:sp>
      <p:grpSp>
        <p:nvGrpSpPr>
          <p:cNvPr name="Group 13" id="13"/>
          <p:cNvGrpSpPr/>
          <p:nvPr/>
        </p:nvGrpSpPr>
        <p:grpSpPr>
          <a:xfrm rot="0">
            <a:off x="617765" y="-73000"/>
            <a:ext cx="2571992" cy="1920875"/>
            <a:chOff x="0" y="0"/>
            <a:chExt cx="3429323" cy="2561167"/>
          </a:xfrm>
        </p:grpSpPr>
        <p:grpSp>
          <p:nvGrpSpPr>
            <p:cNvPr name="Group 14" id="14"/>
            <p:cNvGrpSpPr/>
            <p:nvPr/>
          </p:nvGrpSpPr>
          <p:grpSpPr>
            <a:xfrm rot="0">
              <a:off x="0" y="937941"/>
              <a:ext cx="1038868" cy="1038868"/>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5454"/>
              </a:solidFill>
            </p:spPr>
          </p:sp>
          <p:sp>
            <p:nvSpPr>
              <p:cNvPr name="TextBox 16" id="16"/>
              <p:cNvSpPr txBox="true"/>
              <p:nvPr/>
            </p:nvSpPr>
            <p:spPr>
              <a:xfrm>
                <a:off x="76200" y="57150"/>
                <a:ext cx="660400" cy="679450"/>
              </a:xfrm>
              <a:prstGeom prst="rect">
                <a:avLst/>
              </a:prstGeom>
            </p:spPr>
            <p:txBody>
              <a:bodyPr anchor="ctr" rtlCol="false" tIns="50800" lIns="50800" bIns="50800" rIns="50800"/>
              <a:lstStyle/>
              <a:p>
                <a:pPr algn="ctr">
                  <a:lnSpc>
                    <a:spcPts val="1260"/>
                  </a:lnSpc>
                </a:pPr>
              </a:p>
            </p:txBody>
          </p:sp>
        </p:grpSp>
        <p:sp>
          <p:nvSpPr>
            <p:cNvPr name="TextBox 17" id="17"/>
            <p:cNvSpPr txBox="true"/>
            <p:nvPr/>
          </p:nvSpPr>
          <p:spPr>
            <a:xfrm rot="0">
              <a:off x="941465" y="-38100"/>
              <a:ext cx="2487858" cy="2599267"/>
            </a:xfrm>
            <a:prstGeom prst="rect">
              <a:avLst/>
            </a:prstGeom>
          </p:spPr>
          <p:txBody>
            <a:bodyPr anchor="t" rtlCol="false" tIns="0" lIns="0" bIns="0" rIns="0">
              <a:spAutoFit/>
            </a:bodyPr>
            <a:lstStyle/>
            <a:p>
              <a:pPr algn="l" marL="0" indent="0" lvl="0">
                <a:lnSpc>
                  <a:spcPts val="5199"/>
                </a:lnSpc>
                <a:spcBef>
                  <a:spcPct val="0"/>
                </a:spcBef>
              </a:pPr>
              <a:r>
                <a:rPr lang="en-US" sz="3999" strike="noStrike" u="none">
                  <a:solidFill>
                    <a:srgbClr val="012929"/>
                  </a:solidFill>
                  <a:latin typeface="Alatsi"/>
                  <a:ea typeface="Alatsi"/>
                  <a:cs typeface="Alatsi"/>
                  <a:sym typeface="Alatsi"/>
                </a:rPr>
                <a:t>Yamba Media </a:t>
              </a:r>
            </a:p>
            <a:p>
              <a:pPr algn="l" marL="0" indent="0" lvl="0">
                <a:lnSpc>
                  <a:spcPts val="5199"/>
                </a:lnSpc>
                <a:spcBef>
                  <a:spcPct val="0"/>
                </a:spcBef>
              </a:pPr>
            </a:p>
          </p:txBody>
        </p:sp>
        <p:sp>
          <p:nvSpPr>
            <p:cNvPr name="Freeform 18" id="18"/>
            <p:cNvSpPr/>
            <p:nvPr/>
          </p:nvSpPr>
          <p:spPr>
            <a:xfrm flipH="false" flipV="false" rot="0">
              <a:off x="183193" y="1121133"/>
              <a:ext cx="672482" cy="672482"/>
            </a:xfrm>
            <a:custGeom>
              <a:avLst/>
              <a:gdLst/>
              <a:ahLst/>
              <a:cxnLst/>
              <a:rect r="r" b="b" t="t" l="l"/>
              <a:pathLst>
                <a:path h="672482" w="672482">
                  <a:moveTo>
                    <a:pt x="0" y="0"/>
                  </a:moveTo>
                  <a:lnTo>
                    <a:pt x="672482" y="0"/>
                  </a:lnTo>
                  <a:lnTo>
                    <a:pt x="672482" y="672482"/>
                  </a:lnTo>
                  <a:lnTo>
                    <a:pt x="0" y="672482"/>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grpSp>
      <p:grpSp>
        <p:nvGrpSpPr>
          <p:cNvPr name="Group 19" id="19"/>
          <p:cNvGrpSpPr/>
          <p:nvPr/>
        </p:nvGrpSpPr>
        <p:grpSpPr>
          <a:xfrm rot="0">
            <a:off x="7378893" y="0"/>
            <a:ext cx="5632257" cy="7315200"/>
            <a:chOff x="0" y="0"/>
            <a:chExt cx="7509676" cy="9753600"/>
          </a:xfrm>
        </p:grpSpPr>
        <p:pic>
          <p:nvPicPr>
            <p:cNvPr name="Picture 20" id="20"/>
            <p:cNvPicPr>
              <a:picLocks noChangeAspect="true"/>
            </p:cNvPicPr>
            <p:nvPr/>
          </p:nvPicPr>
          <p:blipFill>
            <a:blip r:embed="rId11"/>
            <a:srcRect l="29526" t="340" r="20205" b="1726"/>
            <a:stretch>
              <a:fillRect/>
            </a:stretch>
          </p:blipFill>
          <p:spPr>
            <a:xfrm flipH="false" flipV="false">
              <a:off x="0" y="0"/>
              <a:ext cx="7509676" cy="9753600"/>
            </a:xfrm>
            <a:prstGeom prst="rect">
              <a:avLst/>
            </a:prstGeom>
          </p:spPr>
        </p:pic>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3138488" y="290513"/>
            <a:ext cx="6734174" cy="6734174"/>
            <a:chOff x="0" y="0"/>
            <a:chExt cx="8978898" cy="8978898"/>
          </a:xfrm>
        </p:grpSpPr>
        <p:grpSp>
          <p:nvGrpSpPr>
            <p:cNvPr name="Group 3" id="3"/>
            <p:cNvGrpSpPr/>
            <p:nvPr/>
          </p:nvGrpSpPr>
          <p:grpSpPr>
            <a:xfrm rot="0">
              <a:off x="0" y="0"/>
              <a:ext cx="8978898" cy="8978898"/>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45454"/>
              </a:solidFill>
            </p:spPr>
          </p:sp>
          <p:sp>
            <p:nvSpPr>
              <p:cNvPr name="TextBox 5" id="5"/>
              <p:cNvSpPr txBox="true"/>
              <p:nvPr/>
            </p:nvSpPr>
            <p:spPr>
              <a:xfrm>
                <a:off x="76200" y="57150"/>
                <a:ext cx="660400" cy="679450"/>
              </a:xfrm>
              <a:prstGeom prst="rect">
                <a:avLst/>
              </a:prstGeom>
            </p:spPr>
            <p:txBody>
              <a:bodyPr anchor="ctr" rtlCol="false" tIns="105203" lIns="105203" bIns="105203" rIns="105203"/>
              <a:lstStyle/>
              <a:p>
                <a:pPr algn="ctr">
                  <a:lnSpc>
                    <a:spcPts val="1260"/>
                  </a:lnSpc>
                </a:pPr>
              </a:p>
            </p:txBody>
          </p:sp>
        </p:grpSp>
        <p:sp>
          <p:nvSpPr>
            <p:cNvPr name="Freeform 6" id="6"/>
            <p:cNvSpPr/>
            <p:nvPr/>
          </p:nvSpPr>
          <p:spPr>
            <a:xfrm flipH="false" flipV="false" rot="0">
              <a:off x="1583330" y="1583330"/>
              <a:ext cx="5812239" cy="5812239"/>
            </a:xfrm>
            <a:custGeom>
              <a:avLst/>
              <a:gdLst/>
              <a:ahLst/>
              <a:cxnLst/>
              <a:rect r="r" b="b" t="t" l="l"/>
              <a:pathLst>
                <a:path h="5812239" w="5812239">
                  <a:moveTo>
                    <a:pt x="0" y="0"/>
                  </a:moveTo>
                  <a:lnTo>
                    <a:pt x="5812239" y="0"/>
                  </a:lnTo>
                  <a:lnTo>
                    <a:pt x="5812239" y="5812239"/>
                  </a:lnTo>
                  <a:lnTo>
                    <a:pt x="0" y="581223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a:ln cap="sq">
              <a:noFill/>
              <a:prstDash val="solid"/>
              <a:miter/>
            </a:ln>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DAGyqzRvmck</dc:identifier>
  <dcterms:modified xsi:type="dcterms:W3CDTF">2011-08-01T06:04:30Z</dcterms:modified>
  <cp:revision>1</cp:revision>
  <dc:title>Copy of YAMBA MEDIA WEBSITE</dc:title>
</cp:coreProperties>
</file>

<file path=docProps/thumbnail.jpeg>
</file>